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 id="2147483650" r:id="rId3"/>
    <p:sldMasterId id="2147483651" r:id="rId4"/>
    <p:sldMasterId id="2147483653" r:id="rId5"/>
    <p:sldMasterId id="2147483654" r:id="rId6"/>
    <p:sldMasterId id="2147483655" r:id="rId7"/>
    <p:sldMasterId id="2147483656" r:id="rId8"/>
    <p:sldMasterId id="2147483657" r:id="rId9"/>
  </p:sldMasterIdLst>
  <p:notesMasterIdLst>
    <p:notesMasterId r:id="rId27"/>
  </p:notesMasterIdLst>
  <p:sldIdLst>
    <p:sldId id="256" r:id="rId10"/>
    <p:sldId id="257" r:id="rId11"/>
    <p:sldId id="273" r:id="rId12"/>
    <p:sldId id="284" r:id="rId13"/>
    <p:sldId id="288" r:id="rId14"/>
    <p:sldId id="274" r:id="rId15"/>
    <p:sldId id="275" r:id="rId16"/>
    <p:sldId id="276" r:id="rId17"/>
    <p:sldId id="278" r:id="rId18"/>
    <p:sldId id="279" r:id="rId19"/>
    <p:sldId id="287" r:id="rId20"/>
    <p:sldId id="280" r:id="rId21"/>
    <p:sldId id="291" r:id="rId22"/>
    <p:sldId id="283" r:id="rId23"/>
    <p:sldId id="289" r:id="rId24"/>
    <p:sldId id="281" r:id="rId25"/>
    <p:sldId id="282" r:id="rId26"/>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A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p:cViewPr varScale="1">
        <p:scale>
          <a:sx n="52" d="100"/>
          <a:sy n="52"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C8D97E3C-0C34-4ADA-8B83-A37BA49948C3}" type="datetimeFigureOut">
              <a:rPr lang="en-US" smtClean="0"/>
              <a:t>12/9/2025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A74C16F-1D9C-4DD4-AC6A-D285DD17855F}" type="slidenum">
              <a:rPr lang="en-US" smtClean="0"/>
              <a:t>‹#›</a:t>
            </a:fld>
            <a:endParaRPr lang="en-US"/>
          </a:p>
        </p:txBody>
      </p:sp>
    </p:spTree>
    <p:extLst>
      <p:ext uri="{BB962C8B-B14F-4D97-AF65-F5344CB8AC3E}">
        <p14:creationId xmlns:p14="http://schemas.microsoft.com/office/powerpoint/2010/main" val="4166868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4C16F-1D9C-4DD4-AC6A-D285DD17855F}" type="slidenum">
              <a:rPr lang="en-US" smtClean="0"/>
              <a:t>9</a:t>
            </a:fld>
            <a:endParaRPr lang="en-US"/>
          </a:p>
        </p:txBody>
      </p:sp>
    </p:spTree>
    <p:extLst>
      <p:ext uri="{BB962C8B-B14F-4D97-AF65-F5344CB8AC3E}">
        <p14:creationId xmlns:p14="http://schemas.microsoft.com/office/powerpoint/2010/main" val="1290035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4C16F-1D9C-4DD4-AC6A-D285DD17855F}" type="slidenum">
              <a:rPr lang="en-US" smtClean="0"/>
              <a:t>13</a:t>
            </a:fld>
            <a:endParaRPr lang="en-US"/>
          </a:p>
        </p:txBody>
      </p:sp>
    </p:spTree>
    <p:extLst>
      <p:ext uri="{BB962C8B-B14F-4D97-AF65-F5344CB8AC3E}">
        <p14:creationId xmlns:p14="http://schemas.microsoft.com/office/powerpoint/2010/main" val="2172556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764"/>
          </a:xfrm>
          <a:prstGeom prst="rect">
            <a:avLst/>
          </a:prstGeom>
        </p:spPr>
      </p:pic>
      <p:sp>
        <p:nvSpPr>
          <p:cNvPr id="2" name="Holder 2"/>
          <p:cNvSpPr>
            <a:spLocks noGrp="1"/>
          </p:cNvSpPr>
          <p:nvPr>
            <p:ph type="title"/>
          </p:nvPr>
        </p:nvSpPr>
        <p:spPr/>
        <p:txBody>
          <a:bodyPr lIns="0" tIns="0" rIns="0" bIns="0"/>
          <a:lstStyle>
            <a:lvl1pPr>
              <a:defRPr sz="14400" b="0" i="0">
                <a:solidFill>
                  <a:srgbClr val="2B563B"/>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8.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9.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54624" y="978378"/>
            <a:ext cx="7391451" cy="3858260"/>
          </a:xfrm>
          <a:prstGeom prst="rect">
            <a:avLst/>
          </a:prstGeom>
        </p:spPr>
        <p:txBody>
          <a:bodyPr wrap="square" lIns="0" tIns="0" rIns="0" bIns="0">
            <a:spAutoFit/>
          </a:bodyPr>
          <a:lstStyle>
            <a:lvl1pPr>
              <a:defRPr sz="14400" b="0" i="0">
                <a:solidFill>
                  <a:srgbClr val="2B563B"/>
                </a:solidFill>
                <a:latin typeface="Georgia"/>
                <a:cs typeface="Georg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8846" y="3163938"/>
            <a:ext cx="13268960" cy="2465419"/>
          </a:xfrm>
          <a:prstGeom prst="rect">
            <a:avLst/>
          </a:prstGeom>
        </p:spPr>
        <p:txBody>
          <a:bodyPr vert="horz" wrap="square" lIns="0" tIns="28575" rIns="0" bIns="0" rtlCol="0">
            <a:spAutoFit/>
          </a:bodyPr>
          <a:lstStyle/>
          <a:p>
            <a:pPr marL="12700" marR="5080" indent="-635" algn="ctr">
              <a:lnSpc>
                <a:spcPts val="9530"/>
              </a:lnSpc>
              <a:spcBef>
                <a:spcPts val="225"/>
              </a:spcBef>
            </a:pPr>
            <a:r>
              <a:rPr lang="en-US" sz="8800" b="1" spc="455" dirty="0">
                <a:solidFill>
                  <a:srgbClr val="00B050"/>
                </a:solidFill>
                <a:latin typeface="Cambria" panose="02040503050406030204" pitchFamily="18" charset="0"/>
                <a:ea typeface="Cambria" panose="02040503050406030204" pitchFamily="18" charset="0"/>
              </a:rPr>
              <a:t>ADS Gym Management System</a:t>
            </a:r>
            <a:endParaRPr sz="8800" b="1"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DA3B1-5359-5918-667A-FC611FD9C47B}"/>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238ECDF5-5E26-7B64-F768-FC97CBE08FA8}"/>
              </a:ext>
            </a:extLst>
          </p:cNvPr>
          <p:cNvSpPr txBox="1">
            <a:spLocks noGrp="1"/>
          </p:cNvSpPr>
          <p:nvPr>
            <p:ph type="title"/>
          </p:nvPr>
        </p:nvSpPr>
        <p:spPr>
          <a:xfrm>
            <a:off x="920750" y="835177"/>
            <a:ext cx="6991350" cy="935513"/>
          </a:xfrm>
          <a:prstGeom prst="rect">
            <a:avLst/>
          </a:prstGeom>
        </p:spPr>
        <p:txBody>
          <a:bodyPr vert="horz" wrap="square" lIns="0" tIns="12065" rIns="0" bIns="0" rtlCol="0">
            <a:spAutoFit/>
          </a:bodyPr>
          <a:lstStyle/>
          <a:p>
            <a:pPr marL="12700">
              <a:lnSpc>
                <a:spcPct val="100000"/>
              </a:lnSpc>
              <a:spcBef>
                <a:spcPts val="95"/>
              </a:spcBef>
            </a:pPr>
            <a:r>
              <a:rPr lang="en-US" sz="6000" b="1" spc="270" dirty="0">
                <a:latin typeface="Cambria" panose="02040503050406030204" pitchFamily="18" charset="0"/>
                <a:ea typeface="Cambria" panose="02040503050406030204" pitchFamily="18" charset="0"/>
              </a:rPr>
              <a:t>Project Overview</a:t>
            </a:r>
            <a:endParaRPr sz="6000" b="1" dirty="0">
              <a:latin typeface="Cambria" panose="02040503050406030204" pitchFamily="18" charset="0"/>
              <a:ea typeface="Cambria" panose="02040503050406030204" pitchFamily="18" charset="0"/>
            </a:endParaRPr>
          </a:p>
        </p:txBody>
      </p:sp>
      <p:pic>
        <p:nvPicPr>
          <p:cNvPr id="4" name="object 3">
            <a:extLst>
              <a:ext uri="{FF2B5EF4-FFF2-40B4-BE49-F238E27FC236}">
                <a16:creationId xmlns:a16="http://schemas.microsoft.com/office/drawing/2014/main" id="{68854C97-8E36-ECD2-B1ED-20D07E240171}"/>
              </a:ext>
            </a:extLst>
          </p:cNvPr>
          <p:cNvPicPr/>
          <p:nvPr/>
        </p:nvPicPr>
        <p:blipFill>
          <a:blip r:embed="rId2">
            <a:extLst>
              <a:ext uri="{28A0092B-C50C-407E-A947-70E740481C1C}">
                <a14:useLocalDpi xmlns:a14="http://schemas.microsoft.com/office/drawing/2010/main" val="0"/>
              </a:ext>
            </a:extLst>
          </a:blip>
          <a:srcRect/>
          <a:stretch/>
        </p:blipFill>
        <p:spPr>
          <a:xfrm>
            <a:off x="10750550" y="1778269"/>
            <a:ext cx="6907213" cy="7543800"/>
          </a:xfrm>
          <a:prstGeom prst="rect">
            <a:avLst/>
          </a:prstGeom>
        </p:spPr>
      </p:pic>
      <p:sp>
        <p:nvSpPr>
          <p:cNvPr id="6" name="TextBox 5">
            <a:extLst>
              <a:ext uri="{FF2B5EF4-FFF2-40B4-BE49-F238E27FC236}">
                <a16:creationId xmlns:a16="http://schemas.microsoft.com/office/drawing/2014/main" id="{4CF123F4-6D56-8EEF-BF24-9117692B3CC0}"/>
              </a:ext>
            </a:extLst>
          </p:cNvPr>
          <p:cNvSpPr txBox="1"/>
          <p:nvPr/>
        </p:nvSpPr>
        <p:spPr>
          <a:xfrm>
            <a:off x="920750" y="2101850"/>
            <a:ext cx="9296400" cy="7540526"/>
          </a:xfrm>
          <a:prstGeom prst="rect">
            <a:avLst/>
          </a:prstGeom>
          <a:noFill/>
        </p:spPr>
        <p:txBody>
          <a:bodyPr wrap="square">
            <a:spAutoFit/>
          </a:bodyPr>
          <a:lstStyle/>
          <a:p>
            <a:pPr marL="342900" indent="-342900">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Homepage</a:t>
            </a:r>
            <a:r>
              <a:rPr lang="en-US" sz="2800" dirty="0">
                <a:latin typeface="Cambria" panose="02040503050406030204" pitchFamily="18" charset="0"/>
                <a:ea typeface="Cambria" panose="02040503050406030204" pitchFamily="18" charset="0"/>
                <a:cs typeface="Cascadia Mono SemiBold" panose="020B0609020000020004" pitchFamily="49" charset="0"/>
              </a:rPr>
              <a:t>: Clean and motivational design that introduces users to the gym’s offerings.</a:t>
            </a:r>
          </a:p>
          <a:p>
            <a:pPr marL="342900" indent="-342900">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About Section</a:t>
            </a:r>
            <a:r>
              <a:rPr lang="en-US" sz="2800" dirty="0">
                <a:latin typeface="Cambria" panose="02040503050406030204" pitchFamily="18" charset="0"/>
                <a:ea typeface="Cambria" panose="02040503050406030204" pitchFamily="18" charset="0"/>
                <a:cs typeface="Cascadia Mono SemiBold" panose="020B0609020000020004" pitchFamily="49" charset="0"/>
              </a:rPr>
              <a:t>: Highlights the gym’s mission, vision, and core values.</a:t>
            </a:r>
          </a:p>
          <a:p>
            <a:pPr marL="342900" indent="-342900">
              <a:lnSpc>
                <a:spcPct val="150000"/>
              </a:lnSpc>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Classes &amp; Trainers</a:t>
            </a:r>
            <a:r>
              <a:rPr lang="en-US" sz="2800" dirty="0">
                <a:latin typeface="Cambria" panose="02040503050406030204" pitchFamily="18" charset="0"/>
                <a:ea typeface="Cambria" panose="02040503050406030204" pitchFamily="18" charset="0"/>
                <a:cs typeface="Cascadia Mono SemiBold" panose="020B0609020000020004" pitchFamily="49" charset="0"/>
              </a:rPr>
              <a:t>: Comprehensive descriptions of available fitness classes and profiles of experienced trainers.</a:t>
            </a:r>
          </a:p>
          <a:p>
            <a:pPr marL="342900" indent="-342900">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Testimonials</a:t>
            </a:r>
            <a:r>
              <a:rPr lang="en-US" sz="2800" dirty="0">
                <a:latin typeface="Cambria" panose="02040503050406030204" pitchFamily="18" charset="0"/>
                <a:ea typeface="Cambria" panose="02040503050406030204" pitchFamily="18" charset="0"/>
                <a:cs typeface="Cascadia Mono SemiBold" panose="020B0609020000020004" pitchFamily="49" charset="0"/>
              </a:rPr>
              <a:t>: Positive feedback and success stories from clients to build credibility.</a:t>
            </a:r>
          </a:p>
          <a:p>
            <a:pPr marL="342900" indent="-342900">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Membership Packages</a:t>
            </a:r>
            <a:r>
              <a:rPr lang="en-US" sz="2800" dirty="0">
                <a:latin typeface="Cambria" panose="02040503050406030204" pitchFamily="18" charset="0"/>
                <a:ea typeface="Cambria" panose="02040503050406030204" pitchFamily="18" charset="0"/>
                <a:cs typeface="Cascadia Mono SemiBold" panose="020B0609020000020004" pitchFamily="49" charset="0"/>
              </a:rPr>
              <a:t>: Clear and flexible pricing options catering to diverse user needs, with 24/7 gym access.</a:t>
            </a:r>
          </a:p>
          <a:p>
            <a:pPr marL="342900" indent="-342900">
              <a:spcAft>
                <a:spcPts val="1200"/>
              </a:spcAft>
              <a:buFont typeface="Wingdings" panose="05000000000000000000" pitchFamily="2" charset="2"/>
              <a:buChar char="v"/>
            </a:pPr>
            <a:r>
              <a:rPr lang="en-US" sz="2800" b="1" dirty="0">
                <a:latin typeface="Cambria" panose="02040503050406030204" pitchFamily="18" charset="0"/>
                <a:ea typeface="Cambria" panose="02040503050406030204" pitchFamily="18" charset="0"/>
                <a:cs typeface="Cascadia Mono SemiBold" panose="020B0609020000020004" pitchFamily="49" charset="0"/>
              </a:rPr>
              <a:t>Contact and Inquiry Form</a:t>
            </a:r>
            <a:r>
              <a:rPr lang="en-US" sz="2800" dirty="0">
                <a:latin typeface="Cambria" panose="02040503050406030204" pitchFamily="18" charset="0"/>
                <a:ea typeface="Cambria" panose="02040503050406030204" pitchFamily="18" charset="0"/>
                <a:cs typeface="Cascadia Mono SemiBold" panose="020B0609020000020004" pitchFamily="49" charset="0"/>
              </a:rPr>
              <a:t>: Allows users to reach out for more information or assistance.</a:t>
            </a:r>
          </a:p>
        </p:txBody>
      </p:sp>
    </p:spTree>
    <p:extLst>
      <p:ext uri="{BB962C8B-B14F-4D97-AF65-F5344CB8AC3E}">
        <p14:creationId xmlns:p14="http://schemas.microsoft.com/office/powerpoint/2010/main" val="2946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2EE3-7FFF-4B7C-B25E-2A495F70FB26}"/>
              </a:ext>
            </a:extLst>
          </p:cNvPr>
          <p:cNvSpPr>
            <a:spLocks noGrp="1"/>
          </p:cNvSpPr>
          <p:nvPr>
            <p:ph type="title"/>
          </p:nvPr>
        </p:nvSpPr>
        <p:spPr>
          <a:xfrm>
            <a:off x="996950" y="501650"/>
            <a:ext cx="9906000" cy="923330"/>
          </a:xfrm>
        </p:spPr>
        <p:txBody>
          <a:bodyPr/>
          <a:lstStyle/>
          <a:p>
            <a:r>
              <a:rPr lang="en-US" sz="6000" b="1" dirty="0">
                <a:latin typeface="Cambria" panose="02040503050406030204" pitchFamily="18" charset="0"/>
                <a:ea typeface="Cambria" panose="02040503050406030204" pitchFamily="18" charset="0"/>
              </a:rPr>
              <a:t>Testing Methods Used</a:t>
            </a:r>
          </a:p>
        </p:txBody>
      </p:sp>
      <p:sp>
        <p:nvSpPr>
          <p:cNvPr id="4" name="Rectangle 1">
            <a:extLst>
              <a:ext uri="{FF2B5EF4-FFF2-40B4-BE49-F238E27FC236}">
                <a16:creationId xmlns:a16="http://schemas.microsoft.com/office/drawing/2014/main" id="{6D8732C9-DA99-4F86-8731-69056DCEFB4A}"/>
              </a:ext>
            </a:extLst>
          </p:cNvPr>
          <p:cNvSpPr>
            <a:spLocks noGrp="1" noChangeArrowheads="1"/>
          </p:cNvSpPr>
          <p:nvPr>
            <p:ph type="body" idx="1"/>
          </p:nvPr>
        </p:nvSpPr>
        <p:spPr bwMode="auto">
          <a:xfrm>
            <a:off x="763118" y="2434452"/>
            <a:ext cx="946124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Manual Testing for all pages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Responsive Testing for mobile, tablet, and desktop</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Cross-Browser Testing (Chrome, Firefox, Edge)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Form Validation Testing for the contact form</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Performance Testing to ensure fast load speed</a:t>
            </a:r>
          </a:p>
        </p:txBody>
      </p:sp>
    </p:spTree>
    <p:extLst>
      <p:ext uri="{BB962C8B-B14F-4D97-AF65-F5344CB8AC3E}">
        <p14:creationId xmlns:p14="http://schemas.microsoft.com/office/powerpoint/2010/main" val="264498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052AF-6B58-2626-AEC2-E7A95E03E707}"/>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5A5EB3DA-B251-8767-426E-B17BF2DEC5BF}"/>
              </a:ext>
            </a:extLst>
          </p:cNvPr>
          <p:cNvPicPr/>
          <p:nvPr/>
        </p:nvPicPr>
        <p:blipFill>
          <a:blip r:embed="rId2">
            <a:extLst>
              <a:ext uri="{28A0092B-C50C-407E-A947-70E740481C1C}">
                <a14:useLocalDpi xmlns:a14="http://schemas.microsoft.com/office/drawing/2010/main" val="0"/>
              </a:ext>
            </a:extLst>
          </a:blip>
          <a:srcRect/>
          <a:stretch/>
        </p:blipFill>
        <p:spPr>
          <a:xfrm>
            <a:off x="8997950" y="1720850"/>
            <a:ext cx="8007350" cy="6553200"/>
          </a:xfrm>
          <a:prstGeom prst="rect">
            <a:avLst/>
          </a:prstGeom>
        </p:spPr>
      </p:pic>
      <p:sp>
        <p:nvSpPr>
          <p:cNvPr id="3" name="object 3">
            <a:extLst>
              <a:ext uri="{FF2B5EF4-FFF2-40B4-BE49-F238E27FC236}">
                <a16:creationId xmlns:a16="http://schemas.microsoft.com/office/drawing/2014/main" id="{27FA52CA-8368-293F-5367-8D976C198547}"/>
              </a:ext>
            </a:extLst>
          </p:cNvPr>
          <p:cNvSpPr txBox="1">
            <a:spLocks noGrp="1"/>
          </p:cNvSpPr>
          <p:nvPr>
            <p:ph type="title"/>
          </p:nvPr>
        </p:nvSpPr>
        <p:spPr>
          <a:xfrm>
            <a:off x="768350" y="538805"/>
            <a:ext cx="10896600" cy="938719"/>
          </a:xfrm>
          <a:prstGeom prst="rect">
            <a:avLst/>
          </a:prstGeom>
        </p:spPr>
        <p:txBody>
          <a:bodyPr vert="horz" wrap="square" lIns="0" tIns="15240" rIns="0" bIns="0" rtlCol="0">
            <a:spAutoFit/>
          </a:bodyPr>
          <a:lstStyle/>
          <a:p>
            <a:pPr marL="12700">
              <a:lnSpc>
                <a:spcPct val="100000"/>
              </a:lnSpc>
              <a:spcBef>
                <a:spcPts val="120"/>
              </a:spcBef>
            </a:pPr>
            <a:r>
              <a:rPr lang="en-US" sz="6000" b="1" spc="240" dirty="0">
                <a:latin typeface="Cambria" panose="02040503050406030204" pitchFamily="18" charset="0"/>
                <a:ea typeface="Cambria" panose="02040503050406030204" pitchFamily="18" charset="0"/>
              </a:rPr>
              <a:t>Challenges and Solutions</a:t>
            </a:r>
            <a:endParaRPr sz="6000" b="1" dirty="0">
              <a:latin typeface="Cambria" panose="02040503050406030204" pitchFamily="18" charset="0"/>
              <a:ea typeface="Cambria" panose="02040503050406030204" pitchFamily="18" charset="0"/>
            </a:endParaRPr>
          </a:p>
        </p:txBody>
      </p:sp>
      <p:sp>
        <p:nvSpPr>
          <p:cNvPr id="8" name="object 8">
            <a:extLst>
              <a:ext uri="{FF2B5EF4-FFF2-40B4-BE49-F238E27FC236}">
                <a16:creationId xmlns:a16="http://schemas.microsoft.com/office/drawing/2014/main" id="{BF45640B-7616-1595-6EEC-3A04BC044452}"/>
              </a:ext>
            </a:extLst>
          </p:cNvPr>
          <p:cNvSpPr txBox="1"/>
          <p:nvPr/>
        </p:nvSpPr>
        <p:spPr>
          <a:xfrm>
            <a:off x="784532" y="2163506"/>
            <a:ext cx="7098030" cy="7813677"/>
          </a:xfrm>
          <a:prstGeom prst="rect">
            <a:avLst/>
          </a:prstGeom>
        </p:spPr>
        <p:txBody>
          <a:bodyPr vert="horz" wrap="square" lIns="0" tIns="13970" rIns="0" bIns="0" rtlCol="0">
            <a:spAutoFit/>
          </a:bodyPr>
          <a:lstStyle/>
          <a:p>
            <a:pPr marL="342900" indent="-342900">
              <a:spcAft>
                <a:spcPts val="1800"/>
              </a:spcAft>
              <a:buFont typeface="Wingdings" panose="05000000000000000000" pitchFamily="2" charset="2"/>
              <a:buChar char="q"/>
            </a:pPr>
            <a:r>
              <a:rPr lang="en-US" sz="2600" b="1" dirty="0">
                <a:latin typeface="Cambria" panose="02040503050406030204" pitchFamily="18" charset="0"/>
                <a:ea typeface="Cambria" panose="02040503050406030204" pitchFamily="18" charset="0"/>
                <a:cs typeface="Cascadia Mono SemiBold" panose="020B0609020000020004" pitchFamily="49" charset="0"/>
              </a:rPr>
              <a:t>Challenge</a:t>
            </a:r>
            <a:r>
              <a:rPr lang="en-US" sz="2600" dirty="0">
                <a:latin typeface="Cambria" panose="02040503050406030204" pitchFamily="18" charset="0"/>
                <a:ea typeface="Cambria" panose="02040503050406030204" pitchFamily="18" charset="0"/>
                <a:cs typeface="Cascadia Mono SemiBold" panose="020B0609020000020004" pitchFamily="49" charset="0"/>
              </a:rPr>
              <a:t>: Ensuring compatibility across all devices.</a:t>
            </a:r>
          </a:p>
          <a:p>
            <a:pPr marL="800100" lvl="1" indent="-342900">
              <a:spcAft>
                <a:spcPts val="1800"/>
              </a:spcAft>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Solution</a:t>
            </a:r>
            <a:r>
              <a:rPr lang="en-US" sz="2600" dirty="0">
                <a:latin typeface="Cambria" panose="02040503050406030204" pitchFamily="18" charset="0"/>
                <a:ea typeface="Cambria" panose="02040503050406030204" pitchFamily="18" charset="0"/>
                <a:cs typeface="Cascadia Mono SemiBold" panose="020B0609020000020004" pitchFamily="49" charset="0"/>
              </a:rPr>
              <a:t>: Implemented a responsive design framework for seamless user experience on desktops, tablets, and smartphones.</a:t>
            </a:r>
          </a:p>
          <a:p>
            <a:pPr marL="342900" indent="-342900">
              <a:spcAft>
                <a:spcPts val="1800"/>
              </a:spcAft>
              <a:buFont typeface="Wingdings" panose="05000000000000000000" pitchFamily="2" charset="2"/>
              <a:buChar char="q"/>
            </a:pPr>
            <a:r>
              <a:rPr lang="en-US" sz="2600" b="1" dirty="0">
                <a:latin typeface="Cambria" panose="02040503050406030204" pitchFamily="18" charset="0"/>
                <a:ea typeface="Cambria" panose="02040503050406030204" pitchFamily="18" charset="0"/>
                <a:cs typeface="Cascadia Mono SemiBold" panose="020B0609020000020004" pitchFamily="49" charset="0"/>
              </a:rPr>
              <a:t>Challenge</a:t>
            </a:r>
            <a:r>
              <a:rPr lang="en-US" sz="2600" dirty="0">
                <a:latin typeface="Cambria" panose="02040503050406030204" pitchFamily="18" charset="0"/>
                <a:ea typeface="Cambria" panose="02040503050406030204" pitchFamily="18" charset="0"/>
                <a:cs typeface="Cascadia Mono SemiBold" panose="020B0609020000020004" pitchFamily="49" charset="0"/>
              </a:rPr>
              <a:t>: Attracting user engagement in a competitive digital fitness space.</a:t>
            </a:r>
          </a:p>
          <a:p>
            <a:pPr marL="800100" lvl="1" indent="-342900">
              <a:spcAft>
                <a:spcPts val="1800"/>
              </a:spcAft>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Solution</a:t>
            </a:r>
            <a:r>
              <a:rPr lang="en-US" sz="2600" dirty="0">
                <a:latin typeface="Cambria" panose="02040503050406030204" pitchFamily="18" charset="0"/>
                <a:ea typeface="Cambria" panose="02040503050406030204" pitchFamily="18" charset="0"/>
                <a:cs typeface="Cascadia Mono SemiBold" panose="020B0609020000020004" pitchFamily="49" charset="0"/>
              </a:rPr>
              <a:t>: Focused on motivational content and user-friendly navigation to keep users interested and coming back.</a:t>
            </a:r>
          </a:p>
          <a:p>
            <a:pPr marL="342900" indent="-342900">
              <a:spcAft>
                <a:spcPts val="1800"/>
              </a:spcAft>
              <a:buFont typeface="Wingdings" panose="05000000000000000000" pitchFamily="2" charset="2"/>
              <a:buChar char="q"/>
            </a:pPr>
            <a:r>
              <a:rPr lang="en-US" sz="2600" b="1" dirty="0">
                <a:latin typeface="Cambria" panose="02040503050406030204" pitchFamily="18" charset="0"/>
                <a:ea typeface="Cambria" panose="02040503050406030204" pitchFamily="18" charset="0"/>
                <a:cs typeface="Cascadia Mono SemiBold" panose="020B0609020000020004" pitchFamily="49" charset="0"/>
              </a:rPr>
              <a:t>Challenge</a:t>
            </a:r>
            <a:r>
              <a:rPr lang="en-US" sz="2600" dirty="0">
                <a:latin typeface="Cambria" panose="02040503050406030204" pitchFamily="18" charset="0"/>
                <a:ea typeface="Cambria" panose="02040503050406030204" pitchFamily="18" charset="0"/>
                <a:cs typeface="Cascadia Mono SemiBold" panose="020B0609020000020004" pitchFamily="49" charset="0"/>
              </a:rPr>
              <a:t>: Communicating the value of services effectively.</a:t>
            </a:r>
          </a:p>
          <a:p>
            <a:pPr marL="800100" lvl="1" indent="-342900">
              <a:spcAft>
                <a:spcPts val="1800"/>
              </a:spcAft>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Solution</a:t>
            </a:r>
            <a:r>
              <a:rPr lang="en-US" sz="2600" dirty="0">
                <a:latin typeface="Cambria" panose="02040503050406030204" pitchFamily="18" charset="0"/>
                <a:ea typeface="Cambria" panose="02040503050406030204" pitchFamily="18" charset="0"/>
                <a:cs typeface="Cascadia Mono SemiBold" panose="020B0609020000020004" pitchFamily="49" charset="0"/>
              </a:rPr>
              <a:t>: Designed a clean layout with clear descriptions of packages, classes, and testimonials to build trust and interest.</a:t>
            </a:r>
          </a:p>
          <a:p>
            <a:pPr marL="355600" marR="5080" indent="-342900">
              <a:lnSpc>
                <a:spcPct val="99500"/>
              </a:lnSpc>
              <a:spcBef>
                <a:spcPts val="110"/>
              </a:spcBef>
              <a:buFont typeface="Wingdings" panose="05000000000000000000" pitchFamily="2" charset="2"/>
              <a:buChar char="q"/>
            </a:pPr>
            <a:endParaRPr sz="2600" dirty="0">
              <a:latin typeface="Cambria" panose="02040503050406030204" pitchFamily="18" charset="0"/>
              <a:ea typeface="Cambria" panose="02040503050406030204" pitchFamily="18" charset="0"/>
              <a:cs typeface="Verdana"/>
            </a:endParaRPr>
          </a:p>
        </p:txBody>
      </p:sp>
    </p:spTree>
    <p:extLst>
      <p:ext uri="{BB962C8B-B14F-4D97-AF65-F5344CB8AC3E}">
        <p14:creationId xmlns:p14="http://schemas.microsoft.com/office/powerpoint/2010/main" val="123131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841CF7-C8BE-49AB-9CA0-AF6E71754ECD}"/>
              </a:ext>
            </a:extLst>
          </p:cNvPr>
          <p:cNvSpPr txBox="1">
            <a:spLocks/>
          </p:cNvSpPr>
          <p:nvPr/>
        </p:nvSpPr>
        <p:spPr>
          <a:xfrm>
            <a:off x="911860" y="730250"/>
            <a:ext cx="8235315" cy="923330"/>
          </a:xfrm>
          <a:prstGeom prst="rect">
            <a:avLst/>
          </a:prstGeom>
        </p:spPr>
        <p:txBody>
          <a:bodyPr wrap="square" lIns="0" tIns="0" rIns="0" bIns="0">
            <a:spAutoFit/>
          </a:bodyPr>
          <a:lstStyle>
            <a:lvl1pPr>
              <a:defRPr sz="14400" b="0" i="0">
                <a:solidFill>
                  <a:srgbClr val="2B563B"/>
                </a:solidFill>
                <a:latin typeface="Georgia"/>
                <a:ea typeface="+mj-ea"/>
                <a:cs typeface="Georgia"/>
              </a:defRPr>
            </a:lvl1pPr>
          </a:lstStyle>
          <a:p>
            <a:r>
              <a:rPr lang="en-US" sz="6000" b="1" dirty="0">
                <a:latin typeface="Cambria" panose="02040503050406030204" pitchFamily="18" charset="0"/>
                <a:ea typeface="Cambria" panose="02040503050406030204" pitchFamily="18" charset="0"/>
              </a:rPr>
              <a:t>Project Benefits</a:t>
            </a:r>
            <a:endParaRPr lang="en-US" sz="6000" b="1" kern="0" dirty="0">
              <a:latin typeface="Cambria" panose="02040503050406030204" pitchFamily="18" charset="0"/>
              <a:ea typeface="Cambria" panose="02040503050406030204" pitchFamily="18" charset="0"/>
            </a:endParaRPr>
          </a:p>
        </p:txBody>
      </p:sp>
      <p:sp>
        <p:nvSpPr>
          <p:cNvPr id="5" name="Rectangle 1">
            <a:extLst>
              <a:ext uri="{FF2B5EF4-FFF2-40B4-BE49-F238E27FC236}">
                <a16:creationId xmlns:a16="http://schemas.microsoft.com/office/drawing/2014/main" id="{3E7A5B00-8263-4C1B-A1EB-4E646BEC95AB}"/>
              </a:ext>
            </a:extLst>
          </p:cNvPr>
          <p:cNvSpPr txBox="1">
            <a:spLocks noChangeArrowheads="1"/>
          </p:cNvSpPr>
          <p:nvPr/>
        </p:nvSpPr>
        <p:spPr bwMode="auto">
          <a:xfrm>
            <a:off x="615950" y="2338154"/>
            <a:ext cx="11154015"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indent="-457200" algn="l" rtl="0" eaLnBrk="0" fontAlgn="base" hangingPunct="0">
              <a:spcBef>
                <a:spcPct val="0"/>
              </a:spcBef>
              <a:spcAft>
                <a:spcPct val="0"/>
              </a:spcAft>
              <a:buFont typeface="Wingdings" panose="05000000000000000000" pitchFamily="2" charset="2"/>
              <a:buChar char="q"/>
            </a:pPr>
            <a:r>
              <a:rPr lang="en-US" sz="3200" dirty="0">
                <a:latin typeface="Cambria" panose="02040503050406030204" pitchFamily="18" charset="0"/>
                <a:ea typeface="Cambria" panose="02040503050406030204" pitchFamily="18" charset="0"/>
                <a:cs typeface="Cascadia Mono SemiBold" panose="020B0609020000020004" pitchFamily="49" charset="0"/>
              </a:rPr>
              <a:t>Easy access to gym information anytime and from anywhere</a:t>
            </a:r>
          </a:p>
          <a:p>
            <a:pPr marL="457200" indent="-457200" algn="l" rtl="0" eaLnBrk="0" fontAlgn="base" hangingPunct="0">
              <a:spcBef>
                <a:spcPct val="0"/>
              </a:spcBef>
              <a:spcAft>
                <a:spcPct val="0"/>
              </a:spcAft>
              <a:buFont typeface="Wingdings" panose="05000000000000000000" pitchFamily="2" charset="2"/>
              <a:buChar char="q"/>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lgn="l" rtl="0" eaLnBrk="0" fontAlgn="base" hangingPunct="0">
              <a:spcBef>
                <a:spcPct val="0"/>
              </a:spcBef>
              <a:spcAft>
                <a:spcPct val="0"/>
              </a:spcAft>
              <a:buFont typeface="Wingdings" panose="05000000000000000000" pitchFamily="2" charset="2"/>
              <a:buChar char="q"/>
            </a:pPr>
            <a:r>
              <a:rPr lang="en-US" sz="3200" dirty="0">
                <a:latin typeface="Cambria" panose="02040503050406030204" pitchFamily="18" charset="0"/>
                <a:ea typeface="Cambria" panose="02040503050406030204" pitchFamily="18" charset="0"/>
                <a:cs typeface="Cascadia Mono SemiBold" panose="020B0609020000020004" pitchFamily="49" charset="0"/>
              </a:rPr>
              <a:t>Saves time for users by providing all services in one place</a:t>
            </a:r>
          </a:p>
          <a:p>
            <a:pPr marL="457200" indent="-457200" algn="l" rtl="0" eaLnBrk="0" fontAlgn="base" hangingPunct="0">
              <a:spcBef>
                <a:spcPct val="0"/>
              </a:spcBef>
              <a:spcAft>
                <a:spcPct val="0"/>
              </a:spcAft>
              <a:buFont typeface="Wingdings" panose="05000000000000000000" pitchFamily="2" charset="2"/>
              <a:buChar char="q"/>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lgn="l" rtl="0" eaLnBrk="0" fontAlgn="base" hangingPunct="0">
              <a:spcBef>
                <a:spcPct val="0"/>
              </a:spcBef>
              <a:spcAft>
                <a:spcPct val="0"/>
              </a:spcAft>
              <a:buFont typeface="Wingdings" panose="05000000000000000000" pitchFamily="2" charset="2"/>
              <a:buChar char="q"/>
            </a:pPr>
            <a:r>
              <a:rPr lang="en-US" sz="3200" dirty="0">
                <a:latin typeface="Cambria" panose="02040503050406030204" pitchFamily="18" charset="0"/>
                <a:ea typeface="Cambria" panose="02040503050406030204" pitchFamily="18" charset="0"/>
                <a:cs typeface="Cascadia Mono SemiBold" panose="020B0609020000020004" pitchFamily="49" charset="0"/>
              </a:rPr>
              <a:t>Improves communication between gym and customers</a:t>
            </a:r>
          </a:p>
          <a:p>
            <a:pPr marL="457200" indent="-457200" algn="l" rtl="0" eaLnBrk="0" fontAlgn="base" hangingPunct="0">
              <a:spcBef>
                <a:spcPct val="0"/>
              </a:spcBef>
              <a:spcAft>
                <a:spcPct val="0"/>
              </a:spcAft>
              <a:buFont typeface="Wingdings" panose="05000000000000000000" pitchFamily="2" charset="2"/>
              <a:buChar char="q"/>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lgn="l" rtl="0" eaLnBrk="0" fontAlgn="base" hangingPunct="0">
              <a:spcBef>
                <a:spcPct val="0"/>
              </a:spcBef>
              <a:spcAft>
                <a:spcPct val="0"/>
              </a:spcAft>
              <a:buFont typeface="Wingdings" panose="05000000000000000000" pitchFamily="2" charset="2"/>
              <a:buChar char="q"/>
            </a:pPr>
            <a:r>
              <a:rPr lang="en-US" sz="3200" dirty="0">
                <a:latin typeface="Cambria" panose="02040503050406030204" pitchFamily="18" charset="0"/>
                <a:ea typeface="Cambria" panose="02040503050406030204" pitchFamily="18" charset="0"/>
                <a:cs typeface="Cascadia Mono SemiBold" panose="020B0609020000020004" pitchFamily="49" charset="0"/>
              </a:rPr>
              <a:t>Helps to promote the gym online effectively</a:t>
            </a:r>
          </a:p>
          <a:p>
            <a:pPr algn="l" rtl="0" eaLnBrk="0" fontAlgn="base" hangingPunct="0">
              <a:spcBef>
                <a:spcPct val="0"/>
              </a:spcBef>
              <a:spcAft>
                <a:spcPct val="0"/>
              </a:spcAft>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lgn="l" rtl="0" eaLnBrk="0" fontAlgn="base" hangingPunct="0">
              <a:spcBef>
                <a:spcPct val="0"/>
              </a:spcBef>
              <a:spcAft>
                <a:spcPct val="0"/>
              </a:spcAft>
              <a:buFont typeface="Wingdings" panose="05000000000000000000" pitchFamily="2" charset="2"/>
              <a:buChar char="q"/>
            </a:pPr>
            <a:r>
              <a:rPr lang="en-US" sz="3200" dirty="0">
                <a:latin typeface="Cambria" panose="02040503050406030204" pitchFamily="18" charset="0"/>
                <a:ea typeface="Cambria" panose="02040503050406030204" pitchFamily="18" charset="0"/>
                <a:cs typeface="Cascadia Mono SemiBold" panose="020B0609020000020004" pitchFamily="49" charset="0"/>
              </a:rPr>
              <a:t>Increases user engagement through modern design</a:t>
            </a:r>
          </a:p>
          <a:p>
            <a:pPr marL="457200" indent="-457200" algn="l" rtl="0" eaLnBrk="0" fontAlgn="base" hangingPunct="0">
              <a:spcBef>
                <a:spcPct val="0"/>
              </a:spcBef>
              <a:spcAft>
                <a:spcPct val="0"/>
              </a:spcAft>
              <a:buFont typeface="Wingdings" panose="05000000000000000000" pitchFamily="2" charset="2"/>
              <a:buChar char="q"/>
            </a:pPr>
            <a:endParaRPr lang="en-US" altLang="en-US" sz="3200" kern="0" dirty="0">
              <a:solidFill>
                <a:schemeClr val="tx1"/>
              </a:solidFill>
              <a:latin typeface="Cambria" panose="02040503050406030204" pitchFamily="18" charset="0"/>
              <a:ea typeface="Cambria" panose="02040503050406030204" pitchFamily="18" charset="0"/>
              <a:cs typeface="Cascadia Mono SemiBold" panose="020B0609020000020004" pitchFamily="49" charset="0"/>
            </a:endParaRPr>
          </a:p>
        </p:txBody>
      </p:sp>
      <p:sp>
        <p:nvSpPr>
          <p:cNvPr id="7" name="Text Placeholder 6">
            <a:extLst>
              <a:ext uri="{FF2B5EF4-FFF2-40B4-BE49-F238E27FC236}">
                <a16:creationId xmlns:a16="http://schemas.microsoft.com/office/drawing/2014/main" id="{62F36C30-8748-48BB-AC86-89F60682EC5A}"/>
              </a:ext>
            </a:extLst>
          </p:cNvPr>
          <p:cNvSpPr>
            <a:spLocks noGrp="1"/>
          </p:cNvSpPr>
          <p:nvPr>
            <p:ph type="body" idx="1"/>
          </p:nvPr>
        </p:nvSpPr>
        <p:spPr>
          <a:xfrm>
            <a:off x="915035" y="2368931"/>
            <a:ext cx="16470630" cy="276999"/>
          </a:xfrm>
        </p:spPr>
        <p:txBody>
          <a:bodyPr/>
          <a:lstStyle/>
          <a:p>
            <a:r>
              <a:rPr lang="en-US" dirty="0"/>
              <a:t> </a:t>
            </a:r>
          </a:p>
        </p:txBody>
      </p:sp>
    </p:spTree>
    <p:extLst>
      <p:ext uri="{BB962C8B-B14F-4D97-AF65-F5344CB8AC3E}">
        <p14:creationId xmlns:p14="http://schemas.microsoft.com/office/powerpoint/2010/main" val="453129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B84B9B-7EBF-43FB-B172-ED097BFB9DBF}"/>
              </a:ext>
            </a:extLst>
          </p:cNvPr>
          <p:cNvSpPr>
            <a:spLocks noGrp="1"/>
          </p:cNvSpPr>
          <p:nvPr>
            <p:ph type="title"/>
          </p:nvPr>
        </p:nvSpPr>
        <p:spPr>
          <a:xfrm>
            <a:off x="915035" y="717468"/>
            <a:ext cx="6101715" cy="923330"/>
          </a:xfrm>
        </p:spPr>
        <p:txBody>
          <a:bodyPr/>
          <a:lstStyle/>
          <a:p>
            <a:r>
              <a:rPr lang="en-US" sz="6000" b="1" dirty="0">
                <a:latin typeface="Cambria" panose="02040503050406030204" pitchFamily="18" charset="0"/>
                <a:ea typeface="Cambria" panose="02040503050406030204" pitchFamily="18" charset="0"/>
              </a:rPr>
              <a:t>Target Audience</a:t>
            </a:r>
          </a:p>
        </p:txBody>
      </p:sp>
      <p:sp>
        <p:nvSpPr>
          <p:cNvPr id="6" name="Text Placeholder 5">
            <a:extLst>
              <a:ext uri="{FF2B5EF4-FFF2-40B4-BE49-F238E27FC236}">
                <a16:creationId xmlns:a16="http://schemas.microsoft.com/office/drawing/2014/main" id="{D6B2A7FA-F027-4779-BA2B-7655A97FCEE7}"/>
              </a:ext>
            </a:extLst>
          </p:cNvPr>
          <p:cNvSpPr>
            <a:spLocks noGrp="1"/>
          </p:cNvSpPr>
          <p:nvPr>
            <p:ph type="body" idx="1"/>
          </p:nvPr>
        </p:nvSpPr>
        <p:spPr>
          <a:xfrm>
            <a:off x="915035" y="2368931"/>
            <a:ext cx="16470630" cy="5693866"/>
          </a:xfrm>
        </p:spPr>
        <p:txBody>
          <a:bodyPr/>
          <a:lstStyle/>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Fitness beginners who are starting their fitness journey</a:t>
            </a:r>
          </a:p>
          <a:p>
            <a:pPr marL="457200" indent="-457200">
              <a:buFont typeface="Wingdings" panose="05000000000000000000" pitchFamily="2" charset="2"/>
              <a:buChar char="Ø"/>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Professional athletes seeking advanced training</a:t>
            </a:r>
          </a:p>
          <a:p>
            <a:pPr marL="457200" indent="-457200">
              <a:buFont typeface="Wingdings" panose="05000000000000000000" pitchFamily="2" charset="2"/>
              <a:buChar char="Ø"/>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Gym members looking for flexible membership plans</a:t>
            </a:r>
          </a:p>
          <a:p>
            <a:pPr marL="457200" indent="-457200">
              <a:buFont typeface="Wingdings" panose="05000000000000000000" pitchFamily="2" charset="2"/>
              <a:buChar char="Ø"/>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Health-conscious individuals of all age groups</a:t>
            </a:r>
          </a:p>
          <a:p>
            <a:pPr marL="457200" indent="-457200">
              <a:buFont typeface="Wingdings" panose="05000000000000000000" pitchFamily="2" charset="2"/>
              <a:buChar char="Ø"/>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People searching for online gym information and services</a:t>
            </a:r>
          </a:p>
          <a:p>
            <a:pPr marL="457200" indent="-457200">
              <a:buFont typeface="Wingdings" panose="05000000000000000000" pitchFamily="2" charset="2"/>
              <a:buChar char="Ø"/>
            </a:pPr>
            <a:endParaRPr lang="en-US" sz="3200" dirty="0">
              <a:latin typeface="Cambria" panose="02040503050406030204" pitchFamily="18" charset="0"/>
              <a:ea typeface="Cambria" panose="02040503050406030204" pitchFamily="18" charset="0"/>
              <a:cs typeface="Cascadia Mono SemiBold" panose="020B0609020000020004" pitchFamily="49" charset="0"/>
            </a:endParaRPr>
          </a:p>
          <a:p>
            <a:pPr marL="457200" indent="-457200">
              <a:buFont typeface="Wingdings" panose="05000000000000000000" pitchFamily="2" charset="2"/>
              <a:buChar char="Ø"/>
            </a:pPr>
            <a:r>
              <a:rPr lang="en-US" sz="3200" dirty="0">
                <a:latin typeface="Cambria" panose="02040503050406030204" pitchFamily="18" charset="0"/>
                <a:ea typeface="Cambria" panose="02040503050406030204" pitchFamily="18" charset="0"/>
                <a:cs typeface="Cascadia Mono SemiBold" panose="020B0609020000020004" pitchFamily="49" charset="0"/>
              </a:rPr>
              <a:t>Trainers and fitness professionals</a:t>
            </a: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6267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B35C-EA4C-4A27-BE91-39F1C74BA0BE}"/>
              </a:ext>
            </a:extLst>
          </p:cNvPr>
          <p:cNvSpPr>
            <a:spLocks noGrp="1"/>
          </p:cNvSpPr>
          <p:nvPr>
            <p:ph type="title"/>
          </p:nvPr>
        </p:nvSpPr>
        <p:spPr>
          <a:xfrm>
            <a:off x="915034" y="501650"/>
            <a:ext cx="8235315" cy="923330"/>
          </a:xfrm>
        </p:spPr>
        <p:txBody>
          <a:bodyPr/>
          <a:lstStyle/>
          <a:p>
            <a:r>
              <a:rPr lang="en-US" sz="6000" b="1" dirty="0">
                <a:latin typeface="Cambria" panose="02040503050406030204" pitchFamily="18" charset="0"/>
                <a:ea typeface="Cambria" panose="02040503050406030204" pitchFamily="18" charset="0"/>
              </a:rPr>
              <a:t>Future Enhancements</a:t>
            </a:r>
          </a:p>
        </p:txBody>
      </p:sp>
      <p:sp>
        <p:nvSpPr>
          <p:cNvPr id="4" name="Rectangle 1">
            <a:extLst>
              <a:ext uri="{FF2B5EF4-FFF2-40B4-BE49-F238E27FC236}">
                <a16:creationId xmlns:a16="http://schemas.microsoft.com/office/drawing/2014/main" id="{52FF0398-AC73-44A6-B1CA-17A00BF3E2B8}"/>
              </a:ext>
            </a:extLst>
          </p:cNvPr>
          <p:cNvSpPr>
            <a:spLocks noGrp="1" noChangeArrowheads="1"/>
          </p:cNvSpPr>
          <p:nvPr>
            <p:ph type="body" idx="1"/>
          </p:nvPr>
        </p:nvSpPr>
        <p:spPr bwMode="auto">
          <a:xfrm>
            <a:off x="915034" y="1763534"/>
            <a:ext cx="7064755"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Online class booking system</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User login and registration</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Secure online payment system</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Mobile application development</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Admin dashboard for system control</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AI-based fitness recommendations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Full-stack system upgrade</a:t>
            </a:r>
          </a:p>
        </p:txBody>
      </p:sp>
    </p:spTree>
    <p:extLst>
      <p:ext uri="{BB962C8B-B14F-4D97-AF65-F5344CB8AC3E}">
        <p14:creationId xmlns:p14="http://schemas.microsoft.com/office/powerpoint/2010/main" val="3694627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00" y="0"/>
            <a:ext cx="18288000" cy="10287764"/>
          </a:xfrm>
          <a:prstGeom prst="rect">
            <a:avLst/>
          </a:prstGeom>
        </p:spPr>
      </p:pic>
      <p:sp>
        <p:nvSpPr>
          <p:cNvPr id="8" name="object 8"/>
          <p:cNvSpPr txBox="1"/>
          <p:nvPr/>
        </p:nvSpPr>
        <p:spPr>
          <a:xfrm>
            <a:off x="2179528" y="2711450"/>
            <a:ext cx="14097000" cy="4353436"/>
          </a:xfrm>
          <a:prstGeom prst="rect">
            <a:avLst/>
          </a:prstGeom>
        </p:spPr>
        <p:txBody>
          <a:bodyPr vert="horz" wrap="square" lIns="0" tIns="12700" rIns="0" bIns="0" rtlCol="0">
            <a:spAutoFit/>
          </a:bodyPr>
          <a:lstStyle/>
          <a:p>
            <a:pPr algn="just">
              <a:lnSpc>
                <a:spcPct val="150000"/>
              </a:lnSpc>
              <a:spcAft>
                <a:spcPts val="3000"/>
              </a:spcAft>
            </a:pPr>
            <a:r>
              <a:rPr lang="en-US" sz="3200" dirty="0">
                <a:latin typeface="Cambria" panose="02040503050406030204" pitchFamily="18" charset="0"/>
                <a:ea typeface="Cambria" panose="02040503050406030204" pitchFamily="18" charset="0"/>
                <a:cs typeface="Cascadia Mono SemiBold" panose="020B0609020000020004" pitchFamily="49" charset="0"/>
              </a:rPr>
              <a:t>The ADS Gym Website is a modern and responsive platform designed to inspire fitness enthusiasts and simplify gym interactions. By offering user-friendly navigation, motivational content, and flexible membership options, it successfully builds a supportive fitness community. With potential future enhancements, such as online booking systems and mobile app integration, the project demonstrates scalability and a commitment to evolving user needs.</a:t>
            </a:r>
          </a:p>
        </p:txBody>
      </p:sp>
      <p:sp>
        <p:nvSpPr>
          <p:cNvPr id="3" name="object 3">
            <a:extLst>
              <a:ext uri="{FF2B5EF4-FFF2-40B4-BE49-F238E27FC236}">
                <a16:creationId xmlns:a16="http://schemas.microsoft.com/office/drawing/2014/main" id="{20792D7E-6869-8B15-2414-169E7E7F54EF}"/>
              </a:ext>
            </a:extLst>
          </p:cNvPr>
          <p:cNvSpPr txBox="1">
            <a:spLocks noGrp="1"/>
          </p:cNvSpPr>
          <p:nvPr>
            <p:ph type="title"/>
          </p:nvPr>
        </p:nvSpPr>
        <p:spPr>
          <a:xfrm>
            <a:off x="2187466" y="1339850"/>
            <a:ext cx="6991350" cy="843180"/>
          </a:xfrm>
          <a:prstGeom prst="rect">
            <a:avLst/>
          </a:prstGeom>
        </p:spPr>
        <p:txBody>
          <a:bodyPr vert="horz" wrap="square" lIns="0" tIns="12065" rIns="0" bIns="0" rtlCol="0">
            <a:spAutoFit/>
          </a:bodyPr>
          <a:lstStyle/>
          <a:p>
            <a:pPr marL="12700">
              <a:lnSpc>
                <a:spcPct val="100000"/>
              </a:lnSpc>
              <a:spcBef>
                <a:spcPts val="95"/>
              </a:spcBef>
            </a:pPr>
            <a:r>
              <a:rPr lang="en-US" sz="5400" b="1" spc="270" dirty="0">
                <a:latin typeface="Cambria" panose="02040503050406030204" pitchFamily="18" charset="0"/>
                <a:ea typeface="Cambria" panose="02040503050406030204" pitchFamily="18" charset="0"/>
              </a:rPr>
              <a:t>Conclusion</a:t>
            </a:r>
            <a:endParaRPr sz="5400" b="1" dirty="0">
              <a:latin typeface="Cambria" panose="02040503050406030204" pitchFamily="18" charset="0"/>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045210" rIns="0" bIns="0" rtlCol="0">
            <a:spAutoFit/>
          </a:bodyPr>
          <a:lstStyle/>
          <a:p>
            <a:pPr algn="ctr">
              <a:lnSpc>
                <a:spcPct val="100000"/>
              </a:lnSpc>
              <a:spcBef>
                <a:spcPts val="8230"/>
              </a:spcBef>
            </a:pPr>
            <a:r>
              <a:rPr spc="875" dirty="0"/>
              <a:t>Thanks!</a:t>
            </a:r>
          </a:p>
          <a:p>
            <a:pPr algn="ctr">
              <a:lnSpc>
                <a:spcPct val="100000"/>
              </a:lnSpc>
              <a:spcBef>
                <a:spcPts val="1525"/>
              </a:spcBef>
            </a:pPr>
            <a:r>
              <a:rPr sz="2700" spc="-20" dirty="0">
                <a:latin typeface="Verdana"/>
                <a:cs typeface="Verdana"/>
              </a:rPr>
              <a:t>Do</a:t>
            </a:r>
            <a:r>
              <a:rPr sz="2700" spc="-195" dirty="0">
                <a:latin typeface="Verdana"/>
                <a:cs typeface="Verdana"/>
              </a:rPr>
              <a:t> </a:t>
            </a:r>
            <a:r>
              <a:rPr sz="2700" spc="-60" dirty="0">
                <a:latin typeface="Verdana"/>
                <a:cs typeface="Verdana"/>
              </a:rPr>
              <a:t>y</a:t>
            </a:r>
            <a:r>
              <a:rPr sz="2700" spc="-30" dirty="0">
                <a:latin typeface="Verdana"/>
                <a:cs typeface="Verdana"/>
              </a:rPr>
              <a:t>ou</a:t>
            </a:r>
            <a:r>
              <a:rPr sz="2700" spc="-195" dirty="0">
                <a:latin typeface="Verdana"/>
                <a:cs typeface="Verdana"/>
              </a:rPr>
              <a:t> </a:t>
            </a:r>
            <a:r>
              <a:rPr sz="2700" spc="-10" dirty="0">
                <a:latin typeface="Verdana"/>
                <a:cs typeface="Verdana"/>
              </a:rPr>
              <a:t>h</a:t>
            </a:r>
            <a:r>
              <a:rPr sz="2700" spc="-45" dirty="0">
                <a:latin typeface="Verdana"/>
                <a:cs typeface="Verdana"/>
              </a:rPr>
              <a:t>a</a:t>
            </a:r>
            <a:r>
              <a:rPr sz="2700" spc="-100" dirty="0">
                <a:latin typeface="Verdana"/>
                <a:cs typeface="Verdana"/>
              </a:rPr>
              <a:t>v</a:t>
            </a:r>
            <a:r>
              <a:rPr sz="2700" spc="-30" dirty="0">
                <a:latin typeface="Verdana"/>
                <a:cs typeface="Verdana"/>
              </a:rPr>
              <a:t>e</a:t>
            </a:r>
            <a:r>
              <a:rPr sz="2700" spc="-195" dirty="0">
                <a:latin typeface="Verdana"/>
                <a:cs typeface="Verdana"/>
              </a:rPr>
              <a:t> </a:t>
            </a:r>
            <a:r>
              <a:rPr sz="2700" spc="-10" dirty="0">
                <a:latin typeface="Verdana"/>
                <a:cs typeface="Verdana"/>
              </a:rPr>
              <a:t>a</a:t>
            </a:r>
            <a:r>
              <a:rPr sz="2700" spc="-25" dirty="0">
                <a:latin typeface="Verdana"/>
                <a:cs typeface="Verdana"/>
              </a:rPr>
              <a:t>n</a:t>
            </a:r>
            <a:r>
              <a:rPr sz="2700" spc="-30" dirty="0">
                <a:latin typeface="Verdana"/>
                <a:cs typeface="Verdana"/>
              </a:rPr>
              <a:t>y</a:t>
            </a:r>
            <a:r>
              <a:rPr sz="2700" spc="-195" dirty="0">
                <a:latin typeface="Verdana"/>
                <a:cs typeface="Verdana"/>
              </a:rPr>
              <a:t> </a:t>
            </a:r>
            <a:r>
              <a:rPr sz="2700" spc="-50" dirty="0">
                <a:latin typeface="Verdana"/>
                <a:cs typeface="Verdana"/>
              </a:rPr>
              <a:t>questions?</a:t>
            </a:r>
            <a:endParaRPr sz="2700" dirty="0">
              <a:latin typeface="Verdana"/>
              <a:cs typeface="Verdana"/>
            </a:endParaRPr>
          </a:p>
        </p:txBody>
      </p:sp>
      <p:pic>
        <p:nvPicPr>
          <p:cNvPr id="15" name="object 2">
            <a:extLst>
              <a:ext uri="{FF2B5EF4-FFF2-40B4-BE49-F238E27FC236}">
                <a16:creationId xmlns:a16="http://schemas.microsoft.com/office/drawing/2014/main" id="{5553BFA9-405A-456D-629D-273D0323FD0D}"/>
              </a:ext>
            </a:extLst>
          </p:cNvPr>
          <p:cNvPicPr/>
          <p:nvPr/>
        </p:nvPicPr>
        <p:blipFill>
          <a:blip r:embed="rId2" cstate="print"/>
          <a:stretch>
            <a:fillRect/>
          </a:stretch>
        </p:blipFill>
        <p:spPr>
          <a:xfrm>
            <a:off x="0" y="0"/>
            <a:ext cx="18288000" cy="10287764"/>
          </a:xfrm>
          <a:prstGeom prst="rect">
            <a:avLst/>
          </a:prstGeom>
        </p:spPr>
      </p:pic>
      <p:pic>
        <p:nvPicPr>
          <p:cNvPr id="2" name="Picture 1">
            <a:extLst>
              <a:ext uri="{FF2B5EF4-FFF2-40B4-BE49-F238E27FC236}">
                <a16:creationId xmlns:a16="http://schemas.microsoft.com/office/drawing/2014/main" id="{E6126E5C-75CC-775C-BDA8-9EC6390F411F}"/>
              </a:ext>
            </a:extLst>
          </p:cNvPr>
          <p:cNvPicPr>
            <a:picLocks noChangeAspect="1"/>
          </p:cNvPicPr>
          <p:nvPr/>
        </p:nvPicPr>
        <p:blipFill>
          <a:blip r:embed="rId3">
            <a:duotone>
              <a:schemeClr val="accent3">
                <a:shade val="45000"/>
                <a:satMod val="135000"/>
              </a:schemeClr>
              <a:prstClr val="white"/>
            </a:duotone>
          </a:blip>
          <a:stretch>
            <a:fillRect/>
          </a:stretch>
        </p:blipFill>
        <p:spPr>
          <a:xfrm>
            <a:off x="4425950" y="1817349"/>
            <a:ext cx="8264821" cy="6653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764"/>
          </a:xfrm>
          <a:prstGeom prst="rect">
            <a:avLst/>
          </a:prstGeom>
        </p:spPr>
      </p:pic>
      <p:sp>
        <p:nvSpPr>
          <p:cNvPr id="3" name="object 3"/>
          <p:cNvSpPr txBox="1">
            <a:spLocks noGrp="1"/>
          </p:cNvSpPr>
          <p:nvPr>
            <p:ph type="title"/>
          </p:nvPr>
        </p:nvSpPr>
        <p:spPr>
          <a:xfrm>
            <a:off x="1363765" y="1035600"/>
            <a:ext cx="7309816" cy="846386"/>
          </a:xfrm>
          <a:prstGeom prst="rect">
            <a:avLst/>
          </a:prstGeom>
        </p:spPr>
        <p:txBody>
          <a:bodyPr vert="horz" wrap="square" lIns="0" tIns="15240" rIns="0" bIns="0" rtlCol="0">
            <a:spAutoFit/>
          </a:bodyPr>
          <a:lstStyle/>
          <a:p>
            <a:pPr marL="12700">
              <a:lnSpc>
                <a:spcPct val="100000"/>
              </a:lnSpc>
              <a:spcBef>
                <a:spcPts val="120"/>
              </a:spcBef>
            </a:pPr>
            <a:r>
              <a:rPr lang="en-US" sz="5400" b="1" spc="220" dirty="0">
                <a:latin typeface="Cambria" panose="02040503050406030204" pitchFamily="18" charset="0"/>
                <a:ea typeface="Cambria" panose="02040503050406030204" pitchFamily="18" charset="0"/>
              </a:rPr>
              <a:t>ADS GYM</a:t>
            </a:r>
            <a:endParaRPr sz="5400" b="1" dirty="0">
              <a:latin typeface="Cambria" panose="02040503050406030204" pitchFamily="18" charset="0"/>
              <a:ea typeface="Cambria" panose="02040503050406030204" pitchFamily="18" charset="0"/>
            </a:endParaRPr>
          </a:p>
        </p:txBody>
      </p:sp>
      <p:sp>
        <p:nvSpPr>
          <p:cNvPr id="11" name="object 11"/>
          <p:cNvSpPr txBox="1"/>
          <p:nvPr/>
        </p:nvSpPr>
        <p:spPr>
          <a:xfrm>
            <a:off x="996950" y="2261275"/>
            <a:ext cx="9691585" cy="6835204"/>
          </a:xfrm>
          <a:prstGeom prst="rect">
            <a:avLst/>
          </a:prstGeom>
        </p:spPr>
        <p:txBody>
          <a:bodyPr vert="horz" wrap="square" lIns="0" tIns="15240" rIns="0" bIns="0" rtlCol="0">
            <a:spAutoFit/>
          </a:bodyPr>
          <a:lstStyle/>
          <a:p>
            <a:pPr marL="12700">
              <a:lnSpc>
                <a:spcPct val="150000"/>
              </a:lnSpc>
              <a:spcBef>
                <a:spcPts val="120"/>
              </a:spcBef>
              <a:spcAft>
                <a:spcPts val="1200"/>
              </a:spcAft>
            </a:pPr>
            <a:r>
              <a:rPr lang="en-US" sz="3200" b="1" dirty="0">
                <a:latin typeface="Cambria" panose="02040503050406030204" pitchFamily="18" charset="0"/>
                <a:ea typeface="Cambria" panose="02040503050406030204" pitchFamily="18" charset="0"/>
                <a:cs typeface="Cascadia Mono SemiBold" panose="020B0609020000020004" pitchFamily="49" charset="0"/>
              </a:rPr>
              <a:t>What is ADS Gym? </a:t>
            </a:r>
          </a:p>
          <a:p>
            <a:pPr marL="12700" algn="just">
              <a:lnSpc>
                <a:spcPct val="150000"/>
              </a:lnSpc>
              <a:spcBef>
                <a:spcPts val="120"/>
              </a:spcBef>
              <a:spcAft>
                <a:spcPts val="1200"/>
              </a:spcAft>
            </a:pPr>
            <a:r>
              <a:rPr lang="en-GB" sz="2800" dirty="0">
                <a:latin typeface="Cambria" panose="02040503050406030204" pitchFamily="18" charset="0"/>
                <a:ea typeface="Cambria" panose="02040503050406030204" pitchFamily="18" charset="0"/>
                <a:cs typeface="Cascadia Mono SemiBold" panose="020B0609020000020004" pitchFamily="49" charset="0"/>
              </a:rPr>
              <a:t>ADS Gym is a dynamic fitness </a:t>
            </a:r>
            <a:r>
              <a:rPr lang="en-GB" sz="2800" dirty="0" err="1">
                <a:latin typeface="Cambria" panose="02040503050406030204" pitchFamily="18" charset="0"/>
                <a:ea typeface="Cambria" panose="02040503050406030204" pitchFamily="18" charset="0"/>
                <a:cs typeface="Cascadia Mono SemiBold" panose="020B0609020000020004" pitchFamily="49" charset="0"/>
              </a:rPr>
              <a:t>center</a:t>
            </a:r>
            <a:r>
              <a:rPr lang="en-GB" sz="2800" dirty="0">
                <a:latin typeface="Cambria" panose="02040503050406030204" pitchFamily="18" charset="0"/>
                <a:ea typeface="Cambria" panose="02040503050406030204" pitchFamily="18" charset="0"/>
                <a:cs typeface="Cascadia Mono SemiBold" panose="020B0609020000020004" pitchFamily="49" charset="0"/>
              </a:rPr>
              <a:t> dedicated to promoting health and wellness through expert-led programs, state-of-the-art facilities, and personalized training. It caters to individuals of all fitness levels, offering diverse classes, certified trainers, and flexible membership options. Through its online platform, ADS Gym ensures easy access to information, bookings, and secure transactions, making fitness convenient and engaging for everyone</a:t>
            </a:r>
            <a:r>
              <a:rPr lang="en-GB" sz="2800" dirty="0">
                <a:latin typeface="Cambria" panose="02040503050406030204" pitchFamily="18" charset="0"/>
                <a:ea typeface="Cambria" panose="02040503050406030204" pitchFamily="18" charset="0"/>
              </a:rPr>
              <a:t>.</a:t>
            </a:r>
            <a:endParaRPr lang="en-US" sz="2800" dirty="0">
              <a:latin typeface="Cambria" panose="02040503050406030204" pitchFamily="18" charset="0"/>
              <a:ea typeface="Cambria" panose="02040503050406030204" pitchFamily="18" charset="0"/>
            </a:endParaRPr>
          </a:p>
          <a:p>
            <a:pPr marL="12700">
              <a:lnSpc>
                <a:spcPts val="2200"/>
              </a:lnSpc>
              <a:spcBef>
                <a:spcPts val="120"/>
              </a:spcBef>
            </a:pPr>
            <a:endParaRPr lang="en-US" sz="2000" b="1" dirty="0">
              <a:latin typeface="Cambria" panose="02040503050406030204" pitchFamily="18" charset="0"/>
              <a:ea typeface="Cambria" panose="02040503050406030204" pitchFamily="18" charset="0"/>
            </a:endParaRPr>
          </a:p>
          <a:p>
            <a:pPr marL="12700">
              <a:lnSpc>
                <a:spcPts val="2200"/>
              </a:lnSpc>
              <a:spcBef>
                <a:spcPts val="120"/>
              </a:spcBef>
            </a:pPr>
            <a:endParaRPr lang="en-US" sz="1850" dirty="0">
              <a:latin typeface="Cambria" panose="02040503050406030204" pitchFamily="18" charset="0"/>
              <a:ea typeface="Cambria" panose="02040503050406030204" pitchFamily="18" charset="0"/>
              <a:cs typeface="Verdana"/>
            </a:endParaRPr>
          </a:p>
        </p:txBody>
      </p:sp>
      <p:grpSp>
        <p:nvGrpSpPr>
          <p:cNvPr id="12" name="object 12"/>
          <p:cNvGrpSpPr/>
          <p:nvPr/>
        </p:nvGrpSpPr>
        <p:grpSpPr>
          <a:xfrm>
            <a:off x="11260557" y="11936"/>
            <a:ext cx="7011670" cy="10288270"/>
            <a:chOff x="11276634" y="0"/>
            <a:chExt cx="7011670" cy="10288270"/>
          </a:xfrm>
        </p:grpSpPr>
        <p:pic>
          <p:nvPicPr>
            <p:cNvPr id="13" name="object 13"/>
            <p:cNvPicPr/>
            <p:nvPr/>
          </p:nvPicPr>
          <p:blipFill>
            <a:blip r:embed="rId3" cstate="print"/>
            <a:stretch>
              <a:fillRect/>
            </a:stretch>
          </p:blipFill>
          <p:spPr>
            <a:xfrm>
              <a:off x="11276634" y="0"/>
              <a:ext cx="7010400" cy="10287762"/>
            </a:xfrm>
            <a:prstGeom prst="rect">
              <a:avLst/>
            </a:prstGeom>
          </p:spPr>
        </p:pic>
        <p:sp>
          <p:nvSpPr>
            <p:cNvPr id="14" name="object 14"/>
            <p:cNvSpPr/>
            <p:nvPr/>
          </p:nvSpPr>
          <p:spPr>
            <a:xfrm>
              <a:off x="13345719" y="228"/>
              <a:ext cx="4942840" cy="1030605"/>
            </a:xfrm>
            <a:custGeom>
              <a:avLst/>
              <a:gdLst/>
              <a:ahLst/>
              <a:cxnLst/>
              <a:rect l="l" t="t" r="r" b="b"/>
              <a:pathLst>
                <a:path w="4942840" h="1030605">
                  <a:moveTo>
                    <a:pt x="4165600" y="936536"/>
                  </a:moveTo>
                  <a:lnTo>
                    <a:pt x="3611524" y="936536"/>
                  </a:lnTo>
                  <a:lnTo>
                    <a:pt x="3597211" y="936536"/>
                  </a:lnTo>
                  <a:lnTo>
                    <a:pt x="3557168" y="936536"/>
                  </a:lnTo>
                  <a:lnTo>
                    <a:pt x="3533978" y="939076"/>
                  </a:lnTo>
                  <a:lnTo>
                    <a:pt x="3487877" y="941616"/>
                  </a:lnTo>
                  <a:lnTo>
                    <a:pt x="3453701" y="944156"/>
                  </a:lnTo>
                  <a:lnTo>
                    <a:pt x="3419818" y="947966"/>
                  </a:lnTo>
                  <a:lnTo>
                    <a:pt x="3385375" y="950506"/>
                  </a:lnTo>
                  <a:lnTo>
                    <a:pt x="3349574" y="950506"/>
                  </a:lnTo>
                  <a:lnTo>
                    <a:pt x="3333839" y="953046"/>
                  </a:lnTo>
                  <a:lnTo>
                    <a:pt x="3303778" y="953046"/>
                  </a:lnTo>
                  <a:lnTo>
                    <a:pt x="3288487" y="955586"/>
                  </a:lnTo>
                  <a:lnTo>
                    <a:pt x="3276054" y="956856"/>
                  </a:lnTo>
                  <a:lnTo>
                    <a:pt x="3262071" y="958126"/>
                  </a:lnTo>
                  <a:lnTo>
                    <a:pt x="3247402" y="958126"/>
                  </a:lnTo>
                  <a:lnTo>
                    <a:pt x="3232988" y="955586"/>
                  </a:lnTo>
                  <a:lnTo>
                    <a:pt x="3211398" y="960666"/>
                  </a:lnTo>
                  <a:lnTo>
                    <a:pt x="3169335" y="961936"/>
                  </a:lnTo>
                  <a:lnTo>
                    <a:pt x="3126244" y="964476"/>
                  </a:lnTo>
                  <a:lnTo>
                    <a:pt x="3081807" y="964476"/>
                  </a:lnTo>
                  <a:lnTo>
                    <a:pt x="3035757" y="959396"/>
                  </a:lnTo>
                  <a:lnTo>
                    <a:pt x="2996234" y="963206"/>
                  </a:lnTo>
                  <a:lnTo>
                    <a:pt x="2955950" y="964476"/>
                  </a:lnTo>
                  <a:lnTo>
                    <a:pt x="2915399" y="961936"/>
                  </a:lnTo>
                  <a:lnTo>
                    <a:pt x="2820581" y="950506"/>
                  </a:lnTo>
                  <a:lnTo>
                    <a:pt x="2809595" y="949236"/>
                  </a:lnTo>
                  <a:lnTo>
                    <a:pt x="2776118" y="947966"/>
                  </a:lnTo>
                  <a:lnTo>
                    <a:pt x="2742006" y="947966"/>
                  </a:lnTo>
                  <a:lnTo>
                    <a:pt x="2730639" y="949236"/>
                  </a:lnTo>
                  <a:lnTo>
                    <a:pt x="2719184" y="949236"/>
                  </a:lnTo>
                  <a:lnTo>
                    <a:pt x="2707614" y="950506"/>
                  </a:lnTo>
                  <a:lnTo>
                    <a:pt x="2695905" y="950506"/>
                  </a:lnTo>
                  <a:lnTo>
                    <a:pt x="2678417" y="949236"/>
                  </a:lnTo>
                  <a:lnTo>
                    <a:pt x="2645359" y="944156"/>
                  </a:lnTo>
                  <a:lnTo>
                    <a:pt x="2627452" y="942886"/>
                  </a:lnTo>
                  <a:lnTo>
                    <a:pt x="2578557" y="940346"/>
                  </a:lnTo>
                  <a:lnTo>
                    <a:pt x="2554567" y="940346"/>
                  </a:lnTo>
                  <a:lnTo>
                    <a:pt x="2528773" y="939076"/>
                  </a:lnTo>
                  <a:lnTo>
                    <a:pt x="2500680" y="936536"/>
                  </a:lnTo>
                  <a:lnTo>
                    <a:pt x="2469845" y="931456"/>
                  </a:lnTo>
                  <a:lnTo>
                    <a:pt x="2450414" y="927646"/>
                  </a:lnTo>
                  <a:lnTo>
                    <a:pt x="2348687" y="909866"/>
                  </a:lnTo>
                  <a:lnTo>
                    <a:pt x="2298903" y="898436"/>
                  </a:lnTo>
                  <a:lnTo>
                    <a:pt x="2249386" y="883196"/>
                  </a:lnTo>
                  <a:lnTo>
                    <a:pt x="2199843" y="866686"/>
                  </a:lnTo>
                  <a:lnTo>
                    <a:pt x="2179028" y="861606"/>
                  </a:lnTo>
                  <a:lnTo>
                    <a:pt x="2157831" y="855256"/>
                  </a:lnTo>
                  <a:lnTo>
                    <a:pt x="2136406" y="850176"/>
                  </a:lnTo>
                  <a:lnTo>
                    <a:pt x="2114880" y="843826"/>
                  </a:lnTo>
                  <a:lnTo>
                    <a:pt x="2044928" y="826046"/>
                  </a:lnTo>
                  <a:lnTo>
                    <a:pt x="1974418" y="806996"/>
                  </a:lnTo>
                  <a:lnTo>
                    <a:pt x="1876882" y="775246"/>
                  </a:lnTo>
                  <a:lnTo>
                    <a:pt x="1833105" y="763816"/>
                  </a:lnTo>
                  <a:lnTo>
                    <a:pt x="1792300" y="754926"/>
                  </a:lnTo>
                  <a:lnTo>
                    <a:pt x="1742363" y="742226"/>
                  </a:lnTo>
                  <a:lnTo>
                    <a:pt x="1693392" y="728256"/>
                  </a:lnTo>
                  <a:lnTo>
                    <a:pt x="1645399" y="711746"/>
                  </a:lnTo>
                  <a:lnTo>
                    <a:pt x="1598371" y="692696"/>
                  </a:lnTo>
                  <a:lnTo>
                    <a:pt x="1552295" y="672376"/>
                  </a:lnTo>
                  <a:lnTo>
                    <a:pt x="1507185" y="650786"/>
                  </a:lnTo>
                  <a:lnTo>
                    <a:pt x="1490535" y="641896"/>
                  </a:lnTo>
                  <a:lnTo>
                    <a:pt x="1457528" y="625386"/>
                  </a:lnTo>
                  <a:lnTo>
                    <a:pt x="1440891" y="617766"/>
                  </a:lnTo>
                  <a:lnTo>
                    <a:pt x="1404112" y="598716"/>
                  </a:lnTo>
                  <a:lnTo>
                    <a:pt x="1367320" y="583476"/>
                  </a:lnTo>
                  <a:lnTo>
                    <a:pt x="1330769" y="570776"/>
                  </a:lnTo>
                  <a:lnTo>
                    <a:pt x="1294714" y="559346"/>
                  </a:lnTo>
                  <a:lnTo>
                    <a:pt x="1273073" y="552996"/>
                  </a:lnTo>
                  <a:lnTo>
                    <a:pt x="1251165" y="545376"/>
                  </a:lnTo>
                  <a:lnTo>
                    <a:pt x="1230325" y="536486"/>
                  </a:lnTo>
                  <a:lnTo>
                    <a:pt x="1211910" y="527596"/>
                  </a:lnTo>
                  <a:lnTo>
                    <a:pt x="1175308" y="507276"/>
                  </a:lnTo>
                  <a:lnTo>
                    <a:pt x="1137780" y="489496"/>
                  </a:lnTo>
                  <a:lnTo>
                    <a:pt x="1100797" y="470446"/>
                  </a:lnTo>
                  <a:lnTo>
                    <a:pt x="1065860" y="453936"/>
                  </a:lnTo>
                  <a:lnTo>
                    <a:pt x="1025334" y="436156"/>
                  </a:lnTo>
                  <a:lnTo>
                    <a:pt x="985050" y="417106"/>
                  </a:lnTo>
                  <a:lnTo>
                    <a:pt x="945197" y="395516"/>
                  </a:lnTo>
                  <a:lnTo>
                    <a:pt x="905967" y="372656"/>
                  </a:lnTo>
                  <a:lnTo>
                    <a:pt x="902411" y="366306"/>
                  </a:lnTo>
                  <a:lnTo>
                    <a:pt x="856449" y="347256"/>
                  </a:lnTo>
                  <a:lnTo>
                    <a:pt x="810971" y="326936"/>
                  </a:lnTo>
                  <a:lnTo>
                    <a:pt x="765962" y="305346"/>
                  </a:lnTo>
                  <a:lnTo>
                    <a:pt x="677379" y="259626"/>
                  </a:lnTo>
                  <a:lnTo>
                    <a:pt x="548081" y="183426"/>
                  </a:lnTo>
                  <a:lnTo>
                    <a:pt x="521208" y="168186"/>
                  </a:lnTo>
                  <a:lnTo>
                    <a:pt x="466293" y="135166"/>
                  </a:lnTo>
                  <a:lnTo>
                    <a:pt x="439369" y="118656"/>
                  </a:lnTo>
                  <a:lnTo>
                    <a:pt x="403161" y="104686"/>
                  </a:lnTo>
                  <a:lnTo>
                    <a:pt x="337731" y="71666"/>
                  </a:lnTo>
                  <a:lnTo>
                    <a:pt x="285673" y="42456"/>
                  </a:lnTo>
                  <a:lnTo>
                    <a:pt x="265912" y="29756"/>
                  </a:lnTo>
                  <a:lnTo>
                    <a:pt x="245059" y="18326"/>
                  </a:lnTo>
                  <a:lnTo>
                    <a:pt x="222707" y="8166"/>
                  </a:lnTo>
                  <a:lnTo>
                    <a:pt x="198691" y="546"/>
                  </a:lnTo>
                  <a:lnTo>
                    <a:pt x="0" y="546"/>
                  </a:lnTo>
                  <a:lnTo>
                    <a:pt x="3187" y="1816"/>
                  </a:lnTo>
                  <a:lnTo>
                    <a:pt x="32308" y="11976"/>
                  </a:lnTo>
                  <a:lnTo>
                    <a:pt x="61036" y="24676"/>
                  </a:lnTo>
                  <a:lnTo>
                    <a:pt x="88722" y="37376"/>
                  </a:lnTo>
                  <a:lnTo>
                    <a:pt x="115481" y="51346"/>
                  </a:lnTo>
                  <a:lnTo>
                    <a:pt x="142290" y="61506"/>
                  </a:lnTo>
                  <a:lnTo>
                    <a:pt x="168427" y="70396"/>
                  </a:lnTo>
                  <a:lnTo>
                    <a:pt x="193116" y="79286"/>
                  </a:lnTo>
                  <a:lnTo>
                    <a:pt x="212598" y="93256"/>
                  </a:lnTo>
                  <a:lnTo>
                    <a:pt x="232308" y="104686"/>
                  </a:lnTo>
                  <a:lnTo>
                    <a:pt x="252425" y="114846"/>
                  </a:lnTo>
                  <a:lnTo>
                    <a:pt x="273126" y="122466"/>
                  </a:lnTo>
                  <a:lnTo>
                    <a:pt x="306209" y="138976"/>
                  </a:lnTo>
                  <a:lnTo>
                    <a:pt x="339318" y="158026"/>
                  </a:lnTo>
                  <a:lnTo>
                    <a:pt x="373519" y="177076"/>
                  </a:lnTo>
                  <a:lnTo>
                    <a:pt x="409905" y="192316"/>
                  </a:lnTo>
                  <a:lnTo>
                    <a:pt x="437095" y="207556"/>
                  </a:lnTo>
                  <a:lnTo>
                    <a:pt x="492099" y="240576"/>
                  </a:lnTo>
                  <a:lnTo>
                    <a:pt x="519379" y="255816"/>
                  </a:lnTo>
                  <a:lnTo>
                    <a:pt x="561771" y="282486"/>
                  </a:lnTo>
                  <a:lnTo>
                    <a:pt x="604761" y="307886"/>
                  </a:lnTo>
                  <a:lnTo>
                    <a:pt x="692378" y="356146"/>
                  </a:lnTo>
                  <a:lnTo>
                    <a:pt x="736968" y="379006"/>
                  </a:lnTo>
                  <a:lnTo>
                    <a:pt x="782053" y="400596"/>
                  </a:lnTo>
                  <a:lnTo>
                    <a:pt x="827595" y="420916"/>
                  </a:lnTo>
                  <a:lnTo>
                    <a:pt x="873582" y="439966"/>
                  </a:lnTo>
                  <a:lnTo>
                    <a:pt x="912812" y="462826"/>
                  </a:lnTo>
                  <a:lnTo>
                    <a:pt x="952652" y="484416"/>
                  </a:lnTo>
                  <a:lnTo>
                    <a:pt x="992898" y="503466"/>
                  </a:lnTo>
                  <a:lnTo>
                    <a:pt x="1033348" y="521246"/>
                  </a:lnTo>
                  <a:lnTo>
                    <a:pt x="1070775" y="536486"/>
                  </a:lnTo>
                  <a:lnTo>
                    <a:pt x="1107528" y="554266"/>
                  </a:lnTo>
                  <a:lnTo>
                    <a:pt x="1179525" y="594906"/>
                  </a:lnTo>
                  <a:lnTo>
                    <a:pt x="1225410" y="611416"/>
                  </a:lnTo>
                  <a:lnTo>
                    <a:pt x="1268171" y="622846"/>
                  </a:lnTo>
                  <a:lnTo>
                    <a:pt x="1303794" y="633006"/>
                  </a:lnTo>
                  <a:lnTo>
                    <a:pt x="1339507" y="645706"/>
                  </a:lnTo>
                  <a:lnTo>
                    <a:pt x="1373746" y="660946"/>
                  </a:lnTo>
                  <a:lnTo>
                    <a:pt x="1404950" y="678726"/>
                  </a:lnTo>
                  <a:lnTo>
                    <a:pt x="1421282" y="686346"/>
                  </a:lnTo>
                  <a:lnTo>
                    <a:pt x="1454759" y="702856"/>
                  </a:lnTo>
                  <a:lnTo>
                    <a:pt x="1471879" y="711746"/>
                  </a:lnTo>
                  <a:lnTo>
                    <a:pt x="1516964" y="733336"/>
                  </a:lnTo>
                  <a:lnTo>
                    <a:pt x="1563662" y="754926"/>
                  </a:lnTo>
                  <a:lnTo>
                    <a:pt x="1611896" y="775246"/>
                  </a:lnTo>
                  <a:lnTo>
                    <a:pt x="1661553" y="793026"/>
                  </a:lnTo>
                  <a:lnTo>
                    <a:pt x="1712569" y="806996"/>
                  </a:lnTo>
                  <a:lnTo>
                    <a:pt x="1764868" y="818426"/>
                  </a:lnTo>
                  <a:lnTo>
                    <a:pt x="1805673" y="826046"/>
                  </a:lnTo>
                  <a:lnTo>
                    <a:pt x="1848624" y="836206"/>
                  </a:lnTo>
                  <a:lnTo>
                    <a:pt x="1894522" y="848906"/>
                  </a:lnTo>
                  <a:lnTo>
                    <a:pt x="1981377" y="878116"/>
                  </a:lnTo>
                  <a:lnTo>
                    <a:pt x="2088972" y="908596"/>
                  </a:lnTo>
                  <a:lnTo>
                    <a:pt x="2130704" y="918756"/>
                  </a:lnTo>
                  <a:lnTo>
                    <a:pt x="2150884" y="922566"/>
                  </a:lnTo>
                  <a:lnTo>
                    <a:pt x="2170252" y="923836"/>
                  </a:lnTo>
                  <a:lnTo>
                    <a:pt x="2220417" y="941616"/>
                  </a:lnTo>
                  <a:lnTo>
                    <a:pt x="2272106" y="956856"/>
                  </a:lnTo>
                  <a:lnTo>
                    <a:pt x="2324697" y="968286"/>
                  </a:lnTo>
                  <a:lnTo>
                    <a:pt x="2377605" y="978446"/>
                  </a:lnTo>
                  <a:lnTo>
                    <a:pt x="2430221" y="987336"/>
                  </a:lnTo>
                  <a:lnTo>
                    <a:pt x="2448890" y="992416"/>
                  </a:lnTo>
                  <a:lnTo>
                    <a:pt x="2482748" y="998766"/>
                  </a:lnTo>
                  <a:lnTo>
                    <a:pt x="2513888" y="1002576"/>
                  </a:lnTo>
                  <a:lnTo>
                    <a:pt x="2542057" y="1003846"/>
                  </a:lnTo>
                  <a:lnTo>
                    <a:pt x="2567000" y="1002576"/>
                  </a:lnTo>
                  <a:lnTo>
                    <a:pt x="2616657" y="1005116"/>
                  </a:lnTo>
                  <a:lnTo>
                    <a:pt x="2634119" y="1007656"/>
                  </a:lnTo>
                  <a:lnTo>
                    <a:pt x="2666873" y="1011466"/>
                  </a:lnTo>
                  <a:lnTo>
                    <a:pt x="2684348" y="1014006"/>
                  </a:lnTo>
                  <a:lnTo>
                    <a:pt x="2696680" y="1014006"/>
                  </a:lnTo>
                  <a:lnTo>
                    <a:pt x="2722422" y="1016546"/>
                  </a:lnTo>
                  <a:lnTo>
                    <a:pt x="2764637" y="1016546"/>
                  </a:lnTo>
                  <a:lnTo>
                    <a:pt x="2794965" y="1017816"/>
                  </a:lnTo>
                  <a:lnTo>
                    <a:pt x="2857830" y="1022896"/>
                  </a:lnTo>
                  <a:lnTo>
                    <a:pt x="2900794" y="1030516"/>
                  </a:lnTo>
                  <a:lnTo>
                    <a:pt x="2991802" y="1030516"/>
                  </a:lnTo>
                  <a:lnTo>
                    <a:pt x="3027756" y="1026706"/>
                  </a:lnTo>
                  <a:lnTo>
                    <a:pt x="3072333" y="1029246"/>
                  </a:lnTo>
                  <a:lnTo>
                    <a:pt x="3117050" y="1030516"/>
                  </a:lnTo>
                  <a:lnTo>
                    <a:pt x="3204159" y="1027976"/>
                  </a:lnTo>
                  <a:lnTo>
                    <a:pt x="3211144" y="1026706"/>
                  </a:lnTo>
                  <a:lnTo>
                    <a:pt x="3225114" y="1024166"/>
                  </a:lnTo>
                  <a:lnTo>
                    <a:pt x="3251695" y="1021626"/>
                  </a:lnTo>
                  <a:lnTo>
                    <a:pt x="3266160" y="1021626"/>
                  </a:lnTo>
                  <a:lnTo>
                    <a:pt x="3280486" y="1022896"/>
                  </a:lnTo>
                  <a:lnTo>
                    <a:pt x="3296234" y="1021626"/>
                  </a:lnTo>
                  <a:lnTo>
                    <a:pt x="3326701" y="1021626"/>
                  </a:lnTo>
                  <a:lnTo>
                    <a:pt x="3342462" y="1019086"/>
                  </a:lnTo>
                  <a:lnTo>
                    <a:pt x="3378098" y="1019086"/>
                  </a:lnTo>
                  <a:lnTo>
                    <a:pt x="3446195" y="1014006"/>
                  </a:lnTo>
                  <a:lnTo>
                    <a:pt x="3480638" y="1010196"/>
                  </a:lnTo>
                  <a:lnTo>
                    <a:pt x="3503282" y="1008926"/>
                  </a:lnTo>
                  <a:lnTo>
                    <a:pt x="3525761" y="1006386"/>
                  </a:lnTo>
                  <a:lnTo>
                    <a:pt x="3547834" y="1002576"/>
                  </a:lnTo>
                  <a:lnTo>
                    <a:pt x="3569284" y="997496"/>
                  </a:lnTo>
                  <a:lnTo>
                    <a:pt x="3605098" y="997496"/>
                  </a:lnTo>
                  <a:lnTo>
                    <a:pt x="3618941" y="1001306"/>
                  </a:lnTo>
                  <a:lnTo>
                    <a:pt x="3664280" y="997496"/>
                  </a:lnTo>
                  <a:lnTo>
                    <a:pt x="3682987" y="997496"/>
                  </a:lnTo>
                  <a:lnTo>
                    <a:pt x="3701631" y="993686"/>
                  </a:lnTo>
                  <a:lnTo>
                    <a:pt x="3719042" y="988606"/>
                  </a:lnTo>
                  <a:lnTo>
                    <a:pt x="3734130" y="980986"/>
                  </a:lnTo>
                  <a:lnTo>
                    <a:pt x="3765842" y="973366"/>
                  </a:lnTo>
                  <a:lnTo>
                    <a:pt x="3781945" y="970826"/>
                  </a:lnTo>
                  <a:lnTo>
                    <a:pt x="3798138" y="967016"/>
                  </a:lnTo>
                  <a:lnTo>
                    <a:pt x="3824109" y="964476"/>
                  </a:lnTo>
                  <a:lnTo>
                    <a:pt x="3837711" y="961936"/>
                  </a:lnTo>
                  <a:lnTo>
                    <a:pt x="3850081" y="960666"/>
                  </a:lnTo>
                  <a:lnTo>
                    <a:pt x="3867429" y="958126"/>
                  </a:lnTo>
                  <a:lnTo>
                    <a:pt x="3887101" y="955586"/>
                  </a:lnTo>
                  <a:lnTo>
                    <a:pt x="3938689" y="955586"/>
                  </a:lnTo>
                  <a:lnTo>
                    <a:pt x="3951554" y="958126"/>
                  </a:lnTo>
                  <a:lnTo>
                    <a:pt x="3964406" y="959396"/>
                  </a:lnTo>
                  <a:lnTo>
                    <a:pt x="3976700" y="958126"/>
                  </a:lnTo>
                  <a:lnTo>
                    <a:pt x="4008336" y="958126"/>
                  </a:lnTo>
                  <a:lnTo>
                    <a:pt x="4016324" y="959396"/>
                  </a:lnTo>
                  <a:lnTo>
                    <a:pt x="4061993" y="961936"/>
                  </a:lnTo>
                  <a:lnTo>
                    <a:pt x="4084078" y="958126"/>
                  </a:lnTo>
                  <a:lnTo>
                    <a:pt x="4098798" y="955586"/>
                  </a:lnTo>
                  <a:lnTo>
                    <a:pt x="4106151" y="954316"/>
                  </a:lnTo>
                  <a:lnTo>
                    <a:pt x="4165600" y="936536"/>
                  </a:lnTo>
                  <a:close/>
                </a:path>
                <a:path w="4942840" h="1030605">
                  <a:moveTo>
                    <a:pt x="4942268" y="536486"/>
                  </a:moveTo>
                  <a:lnTo>
                    <a:pt x="4910696" y="555536"/>
                  </a:lnTo>
                  <a:lnTo>
                    <a:pt x="4888344" y="572046"/>
                  </a:lnTo>
                  <a:lnTo>
                    <a:pt x="4868113" y="588556"/>
                  </a:lnTo>
                  <a:lnTo>
                    <a:pt x="4859528" y="594906"/>
                  </a:lnTo>
                  <a:lnTo>
                    <a:pt x="4851679" y="601256"/>
                  </a:lnTo>
                  <a:lnTo>
                    <a:pt x="4843945" y="608876"/>
                  </a:lnTo>
                  <a:lnTo>
                    <a:pt x="4835728" y="613956"/>
                  </a:lnTo>
                  <a:lnTo>
                    <a:pt x="4795837" y="644436"/>
                  </a:lnTo>
                  <a:lnTo>
                    <a:pt x="4757877" y="668566"/>
                  </a:lnTo>
                  <a:lnTo>
                    <a:pt x="4750003" y="673646"/>
                  </a:lnTo>
                  <a:lnTo>
                    <a:pt x="4741900" y="678726"/>
                  </a:lnTo>
                  <a:lnTo>
                    <a:pt x="4735334" y="682536"/>
                  </a:lnTo>
                  <a:lnTo>
                    <a:pt x="4729429" y="688886"/>
                  </a:lnTo>
                  <a:lnTo>
                    <a:pt x="4723333" y="696506"/>
                  </a:lnTo>
                  <a:lnTo>
                    <a:pt x="4706175" y="707936"/>
                  </a:lnTo>
                  <a:lnTo>
                    <a:pt x="4690262" y="719366"/>
                  </a:lnTo>
                  <a:lnTo>
                    <a:pt x="4675416" y="730796"/>
                  </a:lnTo>
                  <a:lnTo>
                    <a:pt x="4661484" y="740956"/>
                  </a:lnTo>
                  <a:lnTo>
                    <a:pt x="4636821" y="748576"/>
                  </a:lnTo>
                  <a:lnTo>
                    <a:pt x="4612779" y="757466"/>
                  </a:lnTo>
                  <a:lnTo>
                    <a:pt x="4589678" y="765086"/>
                  </a:lnTo>
                  <a:lnTo>
                    <a:pt x="4567885" y="771436"/>
                  </a:lnTo>
                  <a:lnTo>
                    <a:pt x="4552683" y="775246"/>
                  </a:lnTo>
                  <a:lnTo>
                    <a:pt x="4537938" y="781596"/>
                  </a:lnTo>
                  <a:lnTo>
                    <a:pt x="4523054" y="786676"/>
                  </a:lnTo>
                  <a:lnTo>
                    <a:pt x="4507433" y="790486"/>
                  </a:lnTo>
                  <a:lnTo>
                    <a:pt x="4494898" y="796836"/>
                  </a:lnTo>
                  <a:lnTo>
                    <a:pt x="4483316" y="801916"/>
                  </a:lnTo>
                  <a:lnTo>
                    <a:pt x="4472800" y="805726"/>
                  </a:lnTo>
                  <a:lnTo>
                    <a:pt x="4463491" y="809536"/>
                  </a:lnTo>
                  <a:lnTo>
                    <a:pt x="4443006" y="814616"/>
                  </a:lnTo>
                  <a:lnTo>
                    <a:pt x="4403661" y="819696"/>
                  </a:lnTo>
                  <a:lnTo>
                    <a:pt x="4383608" y="823506"/>
                  </a:lnTo>
                  <a:lnTo>
                    <a:pt x="4327855" y="831126"/>
                  </a:lnTo>
                  <a:lnTo>
                    <a:pt x="4301274" y="836206"/>
                  </a:lnTo>
                  <a:lnTo>
                    <a:pt x="4277055" y="846366"/>
                  </a:lnTo>
                  <a:lnTo>
                    <a:pt x="4257891" y="851446"/>
                  </a:lnTo>
                  <a:lnTo>
                    <a:pt x="4239946" y="857796"/>
                  </a:lnTo>
                  <a:lnTo>
                    <a:pt x="4222559" y="864146"/>
                  </a:lnTo>
                  <a:lnTo>
                    <a:pt x="4205046" y="873036"/>
                  </a:lnTo>
                  <a:lnTo>
                    <a:pt x="4166501" y="888276"/>
                  </a:lnTo>
                  <a:lnTo>
                    <a:pt x="4126890" y="898436"/>
                  </a:lnTo>
                  <a:lnTo>
                    <a:pt x="4086720" y="903516"/>
                  </a:lnTo>
                  <a:lnTo>
                    <a:pt x="4046550" y="902246"/>
                  </a:lnTo>
                  <a:lnTo>
                    <a:pt x="4023334" y="902246"/>
                  </a:lnTo>
                  <a:lnTo>
                    <a:pt x="4010723" y="900976"/>
                  </a:lnTo>
                  <a:lnTo>
                    <a:pt x="4003802" y="899706"/>
                  </a:lnTo>
                  <a:lnTo>
                    <a:pt x="3996893" y="898436"/>
                  </a:lnTo>
                  <a:lnTo>
                    <a:pt x="3985056" y="899706"/>
                  </a:lnTo>
                  <a:lnTo>
                    <a:pt x="3973106" y="899706"/>
                  </a:lnTo>
                  <a:lnTo>
                    <a:pt x="3960634" y="898436"/>
                  </a:lnTo>
                  <a:lnTo>
                    <a:pt x="3947236" y="895896"/>
                  </a:lnTo>
                  <a:lnTo>
                    <a:pt x="3928414" y="895896"/>
                  </a:lnTo>
                  <a:lnTo>
                    <a:pt x="3889718" y="900976"/>
                  </a:lnTo>
                  <a:lnTo>
                    <a:pt x="3870909" y="900976"/>
                  </a:lnTo>
                  <a:lnTo>
                    <a:pt x="3833736" y="904786"/>
                  </a:lnTo>
                  <a:lnTo>
                    <a:pt x="3819093" y="907326"/>
                  </a:lnTo>
                  <a:lnTo>
                    <a:pt x="3799992" y="907326"/>
                  </a:lnTo>
                  <a:lnTo>
                    <a:pt x="3762705" y="914946"/>
                  </a:lnTo>
                  <a:lnTo>
                    <a:pt x="3745687" y="918756"/>
                  </a:lnTo>
                  <a:lnTo>
                    <a:pt x="3729583" y="921296"/>
                  </a:lnTo>
                  <a:lnTo>
                    <a:pt x="3697643" y="928916"/>
                  </a:lnTo>
                  <a:lnTo>
                    <a:pt x="3681552" y="931456"/>
                  </a:lnTo>
                  <a:lnTo>
                    <a:pt x="3635451" y="935266"/>
                  </a:lnTo>
                  <a:lnTo>
                    <a:pt x="4169765" y="935266"/>
                  </a:lnTo>
                  <a:lnTo>
                    <a:pt x="4190568" y="928916"/>
                  </a:lnTo>
                  <a:lnTo>
                    <a:pt x="4209224" y="922566"/>
                  </a:lnTo>
                  <a:lnTo>
                    <a:pt x="4226331" y="916216"/>
                  </a:lnTo>
                  <a:lnTo>
                    <a:pt x="4243552" y="908596"/>
                  </a:lnTo>
                  <a:lnTo>
                    <a:pt x="4258767" y="903516"/>
                  </a:lnTo>
                  <a:lnTo>
                    <a:pt x="4311662" y="890816"/>
                  </a:lnTo>
                  <a:lnTo>
                    <a:pt x="4363415" y="884466"/>
                  </a:lnTo>
                  <a:lnTo>
                    <a:pt x="4430827" y="876846"/>
                  </a:lnTo>
                  <a:lnTo>
                    <a:pt x="4451934" y="871766"/>
                  </a:lnTo>
                  <a:lnTo>
                    <a:pt x="4466285" y="867956"/>
                  </a:lnTo>
                  <a:lnTo>
                    <a:pt x="4479061" y="864146"/>
                  </a:lnTo>
                  <a:lnTo>
                    <a:pt x="4491952" y="859066"/>
                  </a:lnTo>
                  <a:lnTo>
                    <a:pt x="4506671" y="855256"/>
                  </a:lnTo>
                  <a:lnTo>
                    <a:pt x="4532033" y="845096"/>
                  </a:lnTo>
                  <a:lnTo>
                    <a:pt x="4545533" y="842556"/>
                  </a:lnTo>
                  <a:lnTo>
                    <a:pt x="4560646" y="840016"/>
                  </a:lnTo>
                  <a:lnTo>
                    <a:pt x="4612411" y="824776"/>
                  </a:lnTo>
                  <a:lnTo>
                    <a:pt x="4665802" y="801916"/>
                  </a:lnTo>
                  <a:lnTo>
                    <a:pt x="4701057" y="781596"/>
                  </a:lnTo>
                  <a:lnTo>
                    <a:pt x="4734128" y="753656"/>
                  </a:lnTo>
                  <a:lnTo>
                    <a:pt x="4741837" y="749846"/>
                  </a:lnTo>
                  <a:lnTo>
                    <a:pt x="4748136" y="744766"/>
                  </a:lnTo>
                  <a:lnTo>
                    <a:pt x="4753749" y="739686"/>
                  </a:lnTo>
                  <a:lnTo>
                    <a:pt x="4759401" y="730796"/>
                  </a:lnTo>
                  <a:lnTo>
                    <a:pt x="4765052" y="728256"/>
                  </a:lnTo>
                  <a:lnTo>
                    <a:pt x="4778260" y="720636"/>
                  </a:lnTo>
                  <a:lnTo>
                    <a:pt x="4783912" y="716826"/>
                  </a:lnTo>
                  <a:lnTo>
                    <a:pt x="4797412" y="707936"/>
                  </a:lnTo>
                  <a:lnTo>
                    <a:pt x="4811598" y="696506"/>
                  </a:lnTo>
                  <a:lnTo>
                    <a:pt x="4825771" y="686346"/>
                  </a:lnTo>
                  <a:lnTo>
                    <a:pt x="4839284" y="676186"/>
                  </a:lnTo>
                  <a:lnTo>
                    <a:pt x="4847933" y="671106"/>
                  </a:lnTo>
                  <a:lnTo>
                    <a:pt x="4855807" y="663486"/>
                  </a:lnTo>
                  <a:lnTo>
                    <a:pt x="4863516" y="655866"/>
                  </a:lnTo>
                  <a:lnTo>
                    <a:pt x="4892027" y="633006"/>
                  </a:lnTo>
                  <a:lnTo>
                    <a:pt x="4914633" y="617766"/>
                  </a:lnTo>
                  <a:lnTo>
                    <a:pt x="4940084" y="602526"/>
                  </a:lnTo>
                  <a:lnTo>
                    <a:pt x="4942268" y="601256"/>
                  </a:lnTo>
                  <a:lnTo>
                    <a:pt x="4942268" y="536486"/>
                  </a:lnTo>
                  <a:close/>
                </a:path>
                <a:path w="4942840" h="1030605">
                  <a:moveTo>
                    <a:pt x="4942268" y="250190"/>
                  </a:moveTo>
                  <a:lnTo>
                    <a:pt x="4902111" y="266700"/>
                  </a:lnTo>
                  <a:lnTo>
                    <a:pt x="4864684" y="284480"/>
                  </a:lnTo>
                  <a:lnTo>
                    <a:pt x="4830013" y="306070"/>
                  </a:lnTo>
                  <a:lnTo>
                    <a:pt x="4818608" y="317500"/>
                  </a:lnTo>
                  <a:lnTo>
                    <a:pt x="4806620" y="327660"/>
                  </a:lnTo>
                  <a:lnTo>
                    <a:pt x="4794809" y="337820"/>
                  </a:lnTo>
                  <a:lnTo>
                    <a:pt x="4783912" y="349250"/>
                  </a:lnTo>
                  <a:lnTo>
                    <a:pt x="4751184" y="375920"/>
                  </a:lnTo>
                  <a:lnTo>
                    <a:pt x="4719980" y="405130"/>
                  </a:lnTo>
                  <a:lnTo>
                    <a:pt x="4690122" y="435610"/>
                  </a:lnTo>
                  <a:lnTo>
                    <a:pt x="4661484" y="468630"/>
                  </a:lnTo>
                  <a:lnTo>
                    <a:pt x="4634547" y="502920"/>
                  </a:lnTo>
                  <a:lnTo>
                    <a:pt x="4624781" y="514350"/>
                  </a:lnTo>
                  <a:lnTo>
                    <a:pt x="4589107" y="557530"/>
                  </a:lnTo>
                  <a:lnTo>
                    <a:pt x="4547057" y="599440"/>
                  </a:lnTo>
                  <a:lnTo>
                    <a:pt x="4498314" y="627380"/>
                  </a:lnTo>
                  <a:lnTo>
                    <a:pt x="4460570" y="642620"/>
                  </a:lnTo>
                  <a:lnTo>
                    <a:pt x="4447413" y="648970"/>
                  </a:lnTo>
                  <a:lnTo>
                    <a:pt x="4434751" y="652780"/>
                  </a:lnTo>
                  <a:lnTo>
                    <a:pt x="4422241" y="657860"/>
                  </a:lnTo>
                  <a:lnTo>
                    <a:pt x="4409516" y="664210"/>
                  </a:lnTo>
                  <a:lnTo>
                    <a:pt x="4385195" y="675640"/>
                  </a:lnTo>
                  <a:lnTo>
                    <a:pt x="4357827" y="684530"/>
                  </a:lnTo>
                  <a:lnTo>
                    <a:pt x="4329112" y="690880"/>
                  </a:lnTo>
                  <a:lnTo>
                    <a:pt x="4288561" y="698500"/>
                  </a:lnTo>
                  <a:lnTo>
                    <a:pt x="4263580" y="706120"/>
                  </a:lnTo>
                  <a:lnTo>
                    <a:pt x="4239984" y="711200"/>
                  </a:lnTo>
                  <a:lnTo>
                    <a:pt x="4215308" y="718820"/>
                  </a:lnTo>
                  <a:lnTo>
                    <a:pt x="4203522" y="721360"/>
                  </a:lnTo>
                  <a:lnTo>
                    <a:pt x="4189653" y="727710"/>
                  </a:lnTo>
                  <a:lnTo>
                    <a:pt x="4175480" y="732790"/>
                  </a:lnTo>
                  <a:lnTo>
                    <a:pt x="4161828" y="735330"/>
                  </a:lnTo>
                  <a:lnTo>
                    <a:pt x="4125506" y="739140"/>
                  </a:lnTo>
                  <a:lnTo>
                    <a:pt x="4101007" y="742950"/>
                  </a:lnTo>
                  <a:lnTo>
                    <a:pt x="4077728" y="749300"/>
                  </a:lnTo>
                  <a:lnTo>
                    <a:pt x="4057345" y="758190"/>
                  </a:lnTo>
                  <a:lnTo>
                    <a:pt x="4046626" y="760730"/>
                  </a:lnTo>
                  <a:lnTo>
                    <a:pt x="4036860" y="763270"/>
                  </a:lnTo>
                  <a:lnTo>
                    <a:pt x="4018483" y="773430"/>
                  </a:lnTo>
                  <a:lnTo>
                    <a:pt x="4006024" y="781050"/>
                  </a:lnTo>
                  <a:lnTo>
                    <a:pt x="3995089" y="786130"/>
                  </a:lnTo>
                  <a:lnTo>
                    <a:pt x="3984701" y="789940"/>
                  </a:lnTo>
                  <a:lnTo>
                    <a:pt x="3973906" y="791210"/>
                  </a:lnTo>
                  <a:lnTo>
                    <a:pt x="3957523" y="793750"/>
                  </a:lnTo>
                  <a:lnTo>
                    <a:pt x="3922941" y="796290"/>
                  </a:lnTo>
                  <a:lnTo>
                    <a:pt x="3906215" y="798830"/>
                  </a:lnTo>
                  <a:lnTo>
                    <a:pt x="3883926" y="801370"/>
                  </a:lnTo>
                  <a:lnTo>
                    <a:pt x="3861917" y="806450"/>
                  </a:lnTo>
                  <a:lnTo>
                    <a:pt x="3839375" y="812800"/>
                  </a:lnTo>
                  <a:lnTo>
                    <a:pt x="3815537" y="820420"/>
                  </a:lnTo>
                  <a:lnTo>
                    <a:pt x="3791115" y="825500"/>
                  </a:lnTo>
                  <a:lnTo>
                    <a:pt x="3767874" y="826770"/>
                  </a:lnTo>
                  <a:lnTo>
                    <a:pt x="3756177" y="825500"/>
                  </a:lnTo>
                  <a:lnTo>
                    <a:pt x="3744480" y="824230"/>
                  </a:lnTo>
                  <a:lnTo>
                    <a:pt x="3719652" y="821690"/>
                  </a:lnTo>
                  <a:lnTo>
                    <a:pt x="3710381" y="817880"/>
                  </a:lnTo>
                  <a:lnTo>
                    <a:pt x="3703904" y="821690"/>
                  </a:lnTo>
                  <a:lnTo>
                    <a:pt x="3700983" y="816610"/>
                  </a:lnTo>
                  <a:lnTo>
                    <a:pt x="3668712" y="812800"/>
                  </a:lnTo>
                  <a:lnTo>
                    <a:pt x="3637318" y="811530"/>
                  </a:lnTo>
                  <a:lnTo>
                    <a:pt x="3606076" y="812800"/>
                  </a:lnTo>
                  <a:lnTo>
                    <a:pt x="3574237" y="817880"/>
                  </a:lnTo>
                  <a:lnTo>
                    <a:pt x="3561880" y="819150"/>
                  </a:lnTo>
                  <a:lnTo>
                    <a:pt x="3534765" y="822960"/>
                  </a:lnTo>
                  <a:lnTo>
                    <a:pt x="3522421" y="824230"/>
                  </a:lnTo>
                  <a:lnTo>
                    <a:pt x="3497973" y="824230"/>
                  </a:lnTo>
                  <a:lnTo>
                    <a:pt x="3485413" y="821690"/>
                  </a:lnTo>
                  <a:lnTo>
                    <a:pt x="3473526" y="821690"/>
                  </a:lnTo>
                  <a:lnTo>
                    <a:pt x="3465144" y="820420"/>
                  </a:lnTo>
                  <a:lnTo>
                    <a:pt x="3446805" y="819150"/>
                  </a:lnTo>
                  <a:lnTo>
                    <a:pt x="3438855" y="817880"/>
                  </a:lnTo>
                  <a:lnTo>
                    <a:pt x="3414623" y="816610"/>
                  </a:lnTo>
                  <a:lnTo>
                    <a:pt x="3392728" y="819150"/>
                  </a:lnTo>
                  <a:lnTo>
                    <a:pt x="3373399" y="822960"/>
                  </a:lnTo>
                  <a:lnTo>
                    <a:pt x="3356813" y="826770"/>
                  </a:lnTo>
                  <a:lnTo>
                    <a:pt x="3345573" y="828040"/>
                  </a:lnTo>
                  <a:lnTo>
                    <a:pt x="3335642" y="830580"/>
                  </a:lnTo>
                  <a:lnTo>
                    <a:pt x="3326930" y="831850"/>
                  </a:lnTo>
                  <a:lnTo>
                    <a:pt x="3319348" y="831850"/>
                  </a:lnTo>
                  <a:lnTo>
                    <a:pt x="3289071" y="834390"/>
                  </a:lnTo>
                  <a:lnTo>
                    <a:pt x="3273920" y="834390"/>
                  </a:lnTo>
                  <a:lnTo>
                    <a:pt x="3258134" y="836930"/>
                  </a:lnTo>
                  <a:lnTo>
                    <a:pt x="3235147" y="836930"/>
                  </a:lnTo>
                  <a:lnTo>
                    <a:pt x="3137128" y="847090"/>
                  </a:lnTo>
                  <a:lnTo>
                    <a:pt x="3114243" y="848360"/>
                  </a:lnTo>
                  <a:lnTo>
                    <a:pt x="3065056" y="852170"/>
                  </a:lnTo>
                  <a:lnTo>
                    <a:pt x="3018904" y="850900"/>
                  </a:lnTo>
                  <a:lnTo>
                    <a:pt x="2975597" y="847090"/>
                  </a:lnTo>
                  <a:lnTo>
                    <a:pt x="2959316" y="844550"/>
                  </a:lnTo>
                  <a:lnTo>
                    <a:pt x="2934919" y="840740"/>
                  </a:lnTo>
                  <a:lnTo>
                    <a:pt x="2880639" y="840740"/>
                  </a:lnTo>
                  <a:lnTo>
                    <a:pt x="2864307" y="843280"/>
                  </a:lnTo>
                  <a:lnTo>
                    <a:pt x="2852801" y="844550"/>
                  </a:lnTo>
                  <a:lnTo>
                    <a:pt x="2840774" y="844550"/>
                  </a:lnTo>
                  <a:lnTo>
                    <a:pt x="2738640" y="825500"/>
                  </a:lnTo>
                  <a:lnTo>
                    <a:pt x="2667076" y="807720"/>
                  </a:lnTo>
                  <a:lnTo>
                    <a:pt x="2615844" y="792480"/>
                  </a:lnTo>
                  <a:lnTo>
                    <a:pt x="2562466" y="774700"/>
                  </a:lnTo>
                  <a:lnTo>
                    <a:pt x="2509926" y="753110"/>
                  </a:lnTo>
                  <a:lnTo>
                    <a:pt x="2461209" y="727710"/>
                  </a:lnTo>
                  <a:lnTo>
                    <a:pt x="2443924" y="721360"/>
                  </a:lnTo>
                  <a:lnTo>
                    <a:pt x="2425547" y="715010"/>
                  </a:lnTo>
                  <a:lnTo>
                    <a:pt x="2407691" y="709930"/>
                  </a:lnTo>
                  <a:lnTo>
                    <a:pt x="2391994" y="704850"/>
                  </a:lnTo>
                  <a:lnTo>
                    <a:pt x="2350605" y="693420"/>
                  </a:lnTo>
                  <a:lnTo>
                    <a:pt x="2313508" y="679450"/>
                  </a:lnTo>
                  <a:lnTo>
                    <a:pt x="2279726" y="664210"/>
                  </a:lnTo>
                  <a:lnTo>
                    <a:pt x="2262098" y="659130"/>
                  </a:lnTo>
                  <a:lnTo>
                    <a:pt x="2213711" y="646430"/>
                  </a:lnTo>
                  <a:lnTo>
                    <a:pt x="2172093" y="627380"/>
                  </a:lnTo>
                  <a:lnTo>
                    <a:pt x="2149424" y="617220"/>
                  </a:lnTo>
                  <a:lnTo>
                    <a:pt x="2099030" y="594360"/>
                  </a:lnTo>
                  <a:lnTo>
                    <a:pt x="2044268" y="574040"/>
                  </a:lnTo>
                  <a:lnTo>
                    <a:pt x="2009546" y="563880"/>
                  </a:lnTo>
                  <a:lnTo>
                    <a:pt x="1975878" y="548640"/>
                  </a:lnTo>
                  <a:lnTo>
                    <a:pt x="1943823" y="532130"/>
                  </a:lnTo>
                  <a:lnTo>
                    <a:pt x="1913966" y="514350"/>
                  </a:lnTo>
                  <a:lnTo>
                    <a:pt x="1898269" y="505460"/>
                  </a:lnTo>
                  <a:lnTo>
                    <a:pt x="1884133" y="497840"/>
                  </a:lnTo>
                  <a:lnTo>
                    <a:pt x="1870684" y="490220"/>
                  </a:lnTo>
                  <a:lnTo>
                    <a:pt x="1857070" y="485140"/>
                  </a:lnTo>
                  <a:lnTo>
                    <a:pt x="1821014" y="463550"/>
                  </a:lnTo>
                  <a:lnTo>
                    <a:pt x="1785848" y="443230"/>
                  </a:lnTo>
                  <a:lnTo>
                    <a:pt x="1752447" y="422910"/>
                  </a:lnTo>
                  <a:lnTo>
                    <a:pt x="1597736" y="331470"/>
                  </a:lnTo>
                  <a:lnTo>
                    <a:pt x="1555254" y="307340"/>
                  </a:lnTo>
                  <a:lnTo>
                    <a:pt x="1511871" y="284480"/>
                  </a:lnTo>
                  <a:lnTo>
                    <a:pt x="1467421" y="261620"/>
                  </a:lnTo>
                  <a:lnTo>
                    <a:pt x="1421688" y="241300"/>
                  </a:lnTo>
                  <a:lnTo>
                    <a:pt x="1374508" y="222250"/>
                  </a:lnTo>
                  <a:lnTo>
                    <a:pt x="1325702" y="204470"/>
                  </a:lnTo>
                  <a:lnTo>
                    <a:pt x="1276832" y="190500"/>
                  </a:lnTo>
                  <a:lnTo>
                    <a:pt x="1250289" y="185420"/>
                  </a:lnTo>
                  <a:lnTo>
                    <a:pt x="1222070" y="177800"/>
                  </a:lnTo>
                  <a:lnTo>
                    <a:pt x="1152131" y="160020"/>
                  </a:lnTo>
                  <a:lnTo>
                    <a:pt x="1068806" y="139700"/>
                  </a:lnTo>
                  <a:lnTo>
                    <a:pt x="1028395" y="132080"/>
                  </a:lnTo>
                  <a:lnTo>
                    <a:pt x="970000" y="121920"/>
                  </a:lnTo>
                  <a:lnTo>
                    <a:pt x="940015" y="115570"/>
                  </a:lnTo>
                  <a:lnTo>
                    <a:pt x="909523" y="106680"/>
                  </a:lnTo>
                  <a:lnTo>
                    <a:pt x="866673" y="100330"/>
                  </a:lnTo>
                  <a:lnTo>
                    <a:pt x="825931" y="90170"/>
                  </a:lnTo>
                  <a:lnTo>
                    <a:pt x="786130" y="74930"/>
                  </a:lnTo>
                  <a:lnTo>
                    <a:pt x="722058" y="48260"/>
                  </a:lnTo>
                  <a:lnTo>
                    <a:pt x="698652" y="39370"/>
                  </a:lnTo>
                  <a:lnTo>
                    <a:pt x="675932" y="30480"/>
                  </a:lnTo>
                  <a:lnTo>
                    <a:pt x="653999" y="24130"/>
                  </a:lnTo>
                  <a:lnTo>
                    <a:pt x="597458" y="0"/>
                  </a:lnTo>
                  <a:lnTo>
                    <a:pt x="517715" y="0"/>
                  </a:lnTo>
                  <a:lnTo>
                    <a:pt x="534454" y="7620"/>
                  </a:lnTo>
                  <a:lnTo>
                    <a:pt x="581939" y="26670"/>
                  </a:lnTo>
                  <a:lnTo>
                    <a:pt x="605739" y="36830"/>
                  </a:lnTo>
                  <a:lnTo>
                    <a:pt x="627722" y="43180"/>
                  </a:lnTo>
                  <a:lnTo>
                    <a:pt x="673544" y="60960"/>
                  </a:lnTo>
                  <a:lnTo>
                    <a:pt x="697179" y="71120"/>
                  </a:lnTo>
                  <a:lnTo>
                    <a:pt x="738746" y="87630"/>
                  </a:lnTo>
                  <a:lnTo>
                    <a:pt x="782015" y="102870"/>
                  </a:lnTo>
                  <a:lnTo>
                    <a:pt x="826223" y="114300"/>
                  </a:lnTo>
                  <a:lnTo>
                    <a:pt x="870661" y="121920"/>
                  </a:lnTo>
                  <a:lnTo>
                    <a:pt x="960094" y="140970"/>
                  </a:lnTo>
                  <a:lnTo>
                    <a:pt x="989533" y="148590"/>
                  </a:lnTo>
                  <a:lnTo>
                    <a:pt x="1029881" y="154940"/>
                  </a:lnTo>
                  <a:lnTo>
                    <a:pt x="1111453" y="172720"/>
                  </a:lnTo>
                  <a:lnTo>
                    <a:pt x="1151458" y="180340"/>
                  </a:lnTo>
                  <a:lnTo>
                    <a:pt x="1202867" y="193040"/>
                  </a:lnTo>
                  <a:lnTo>
                    <a:pt x="1253185" y="208280"/>
                  </a:lnTo>
                  <a:lnTo>
                    <a:pt x="1323682" y="233680"/>
                  </a:lnTo>
                  <a:lnTo>
                    <a:pt x="1368107" y="251460"/>
                  </a:lnTo>
                  <a:lnTo>
                    <a:pt x="1411643" y="271780"/>
                  </a:lnTo>
                  <a:lnTo>
                    <a:pt x="1496720" y="314960"/>
                  </a:lnTo>
                  <a:lnTo>
                    <a:pt x="1580197" y="363220"/>
                  </a:lnTo>
                  <a:lnTo>
                    <a:pt x="1663395" y="414020"/>
                  </a:lnTo>
                  <a:lnTo>
                    <a:pt x="1699818" y="435610"/>
                  </a:lnTo>
                  <a:lnTo>
                    <a:pt x="1735340" y="455930"/>
                  </a:lnTo>
                  <a:lnTo>
                    <a:pt x="1769618" y="477520"/>
                  </a:lnTo>
                  <a:lnTo>
                    <a:pt x="1802333" y="500380"/>
                  </a:lnTo>
                  <a:lnTo>
                    <a:pt x="1817509" y="508000"/>
                  </a:lnTo>
                  <a:lnTo>
                    <a:pt x="1844052" y="523240"/>
                  </a:lnTo>
                  <a:lnTo>
                    <a:pt x="1859229" y="530860"/>
                  </a:lnTo>
                  <a:lnTo>
                    <a:pt x="1894903" y="552450"/>
                  </a:lnTo>
                  <a:lnTo>
                    <a:pt x="1929612" y="571500"/>
                  </a:lnTo>
                  <a:lnTo>
                    <a:pt x="1965134" y="588010"/>
                  </a:lnTo>
                  <a:lnTo>
                    <a:pt x="2003247" y="598170"/>
                  </a:lnTo>
                  <a:lnTo>
                    <a:pt x="2027377" y="603250"/>
                  </a:lnTo>
                  <a:lnTo>
                    <a:pt x="2050173" y="612140"/>
                  </a:lnTo>
                  <a:lnTo>
                    <a:pt x="2098243" y="638810"/>
                  </a:lnTo>
                  <a:lnTo>
                    <a:pt x="2143087" y="659130"/>
                  </a:lnTo>
                  <a:lnTo>
                    <a:pt x="2202637" y="680720"/>
                  </a:lnTo>
                  <a:lnTo>
                    <a:pt x="2217623" y="683260"/>
                  </a:lnTo>
                  <a:lnTo>
                    <a:pt x="2233193" y="687070"/>
                  </a:lnTo>
                  <a:lnTo>
                    <a:pt x="2247544" y="690880"/>
                  </a:lnTo>
                  <a:lnTo>
                    <a:pt x="2258898" y="695960"/>
                  </a:lnTo>
                  <a:lnTo>
                    <a:pt x="2279104" y="707390"/>
                  </a:lnTo>
                  <a:lnTo>
                    <a:pt x="2300516" y="715010"/>
                  </a:lnTo>
                  <a:lnTo>
                    <a:pt x="2323973" y="722630"/>
                  </a:lnTo>
                  <a:lnTo>
                    <a:pt x="2350338" y="730250"/>
                  </a:lnTo>
                  <a:lnTo>
                    <a:pt x="2366238" y="734060"/>
                  </a:lnTo>
                  <a:lnTo>
                    <a:pt x="2383701" y="737870"/>
                  </a:lnTo>
                  <a:lnTo>
                    <a:pt x="2401011" y="742950"/>
                  </a:lnTo>
                  <a:lnTo>
                    <a:pt x="2416505" y="746760"/>
                  </a:lnTo>
                  <a:lnTo>
                    <a:pt x="2459647" y="768350"/>
                  </a:lnTo>
                  <a:lnTo>
                    <a:pt x="2503716" y="787400"/>
                  </a:lnTo>
                  <a:lnTo>
                    <a:pt x="2547747" y="803910"/>
                  </a:lnTo>
                  <a:lnTo>
                    <a:pt x="2590749" y="816610"/>
                  </a:lnTo>
                  <a:lnTo>
                    <a:pt x="2631770" y="828040"/>
                  </a:lnTo>
                  <a:lnTo>
                    <a:pt x="2669260" y="840740"/>
                  </a:lnTo>
                  <a:lnTo>
                    <a:pt x="2707017" y="850900"/>
                  </a:lnTo>
                  <a:lnTo>
                    <a:pt x="2746387" y="858520"/>
                  </a:lnTo>
                  <a:lnTo>
                    <a:pt x="2788742" y="863600"/>
                  </a:lnTo>
                  <a:lnTo>
                    <a:pt x="2800731" y="863600"/>
                  </a:lnTo>
                  <a:lnTo>
                    <a:pt x="2813964" y="864870"/>
                  </a:lnTo>
                  <a:lnTo>
                    <a:pt x="2828264" y="864870"/>
                  </a:lnTo>
                  <a:lnTo>
                    <a:pt x="2843479" y="863600"/>
                  </a:lnTo>
                  <a:lnTo>
                    <a:pt x="2861678" y="863600"/>
                  </a:lnTo>
                  <a:lnTo>
                    <a:pt x="2878620" y="862330"/>
                  </a:lnTo>
                  <a:lnTo>
                    <a:pt x="2894368" y="862330"/>
                  </a:lnTo>
                  <a:lnTo>
                    <a:pt x="2909011" y="864870"/>
                  </a:lnTo>
                  <a:lnTo>
                    <a:pt x="2950692" y="871220"/>
                  </a:lnTo>
                  <a:lnTo>
                    <a:pt x="2996146" y="872490"/>
                  </a:lnTo>
                  <a:lnTo>
                    <a:pt x="3044291" y="872490"/>
                  </a:lnTo>
                  <a:lnTo>
                    <a:pt x="3094050" y="868680"/>
                  </a:lnTo>
                  <a:lnTo>
                    <a:pt x="3117253" y="867410"/>
                  </a:lnTo>
                  <a:lnTo>
                    <a:pt x="3165538" y="862330"/>
                  </a:lnTo>
                  <a:lnTo>
                    <a:pt x="3191967" y="858520"/>
                  </a:lnTo>
                  <a:lnTo>
                    <a:pt x="3203219" y="858520"/>
                  </a:lnTo>
                  <a:lnTo>
                    <a:pt x="3214001" y="857250"/>
                  </a:lnTo>
                  <a:lnTo>
                    <a:pt x="3223818" y="858520"/>
                  </a:lnTo>
                  <a:lnTo>
                    <a:pt x="3232226" y="859790"/>
                  </a:lnTo>
                  <a:lnTo>
                    <a:pt x="3247593" y="857250"/>
                  </a:lnTo>
                  <a:lnTo>
                    <a:pt x="3277705" y="857250"/>
                  </a:lnTo>
                  <a:lnTo>
                    <a:pt x="3293440" y="854710"/>
                  </a:lnTo>
                  <a:lnTo>
                    <a:pt x="3304336" y="853440"/>
                  </a:lnTo>
                  <a:lnTo>
                    <a:pt x="3309518" y="852170"/>
                  </a:lnTo>
                  <a:lnTo>
                    <a:pt x="3325076" y="848360"/>
                  </a:lnTo>
                  <a:lnTo>
                    <a:pt x="3335985" y="845820"/>
                  </a:lnTo>
                  <a:lnTo>
                    <a:pt x="3355429" y="840740"/>
                  </a:lnTo>
                  <a:lnTo>
                    <a:pt x="3373488" y="836930"/>
                  </a:lnTo>
                  <a:lnTo>
                    <a:pt x="3391141" y="834390"/>
                  </a:lnTo>
                  <a:lnTo>
                    <a:pt x="3409391" y="834390"/>
                  </a:lnTo>
                  <a:lnTo>
                    <a:pt x="3417328" y="836930"/>
                  </a:lnTo>
                  <a:lnTo>
                    <a:pt x="3435299" y="838200"/>
                  </a:lnTo>
                  <a:lnTo>
                    <a:pt x="3443173" y="839470"/>
                  </a:lnTo>
                  <a:lnTo>
                    <a:pt x="3454908" y="838200"/>
                  </a:lnTo>
                  <a:lnTo>
                    <a:pt x="3466731" y="838200"/>
                  </a:lnTo>
                  <a:lnTo>
                    <a:pt x="3479203" y="839470"/>
                  </a:lnTo>
                  <a:lnTo>
                    <a:pt x="3492957" y="842010"/>
                  </a:lnTo>
                  <a:lnTo>
                    <a:pt x="3505670" y="840740"/>
                  </a:lnTo>
                  <a:lnTo>
                    <a:pt x="3519906" y="838200"/>
                  </a:lnTo>
                  <a:lnTo>
                    <a:pt x="3535248" y="835660"/>
                  </a:lnTo>
                  <a:lnTo>
                    <a:pt x="3551250" y="831850"/>
                  </a:lnTo>
                  <a:lnTo>
                    <a:pt x="3578783" y="828040"/>
                  </a:lnTo>
                  <a:lnTo>
                    <a:pt x="3606393" y="825500"/>
                  </a:lnTo>
                  <a:lnTo>
                    <a:pt x="3634143" y="825500"/>
                  </a:lnTo>
                  <a:lnTo>
                    <a:pt x="3662121" y="830580"/>
                  </a:lnTo>
                  <a:lnTo>
                    <a:pt x="3670757" y="833120"/>
                  </a:lnTo>
                  <a:lnTo>
                    <a:pt x="3677234" y="829310"/>
                  </a:lnTo>
                  <a:lnTo>
                    <a:pt x="3680790" y="835660"/>
                  </a:lnTo>
                  <a:lnTo>
                    <a:pt x="3709403" y="840740"/>
                  </a:lnTo>
                  <a:lnTo>
                    <a:pt x="3738969" y="843280"/>
                  </a:lnTo>
                  <a:lnTo>
                    <a:pt x="3769309" y="842010"/>
                  </a:lnTo>
                  <a:lnTo>
                    <a:pt x="3800297" y="836930"/>
                  </a:lnTo>
                  <a:lnTo>
                    <a:pt x="3821188" y="830580"/>
                  </a:lnTo>
                  <a:lnTo>
                    <a:pt x="3826192" y="829310"/>
                  </a:lnTo>
                  <a:lnTo>
                    <a:pt x="3836212" y="826770"/>
                  </a:lnTo>
                  <a:lnTo>
                    <a:pt x="3841216" y="825500"/>
                  </a:lnTo>
                  <a:lnTo>
                    <a:pt x="3859873" y="820420"/>
                  </a:lnTo>
                  <a:lnTo>
                    <a:pt x="3876624" y="816610"/>
                  </a:lnTo>
                  <a:lnTo>
                    <a:pt x="3894544" y="816610"/>
                  </a:lnTo>
                  <a:lnTo>
                    <a:pt x="3911930" y="815340"/>
                  </a:lnTo>
                  <a:lnTo>
                    <a:pt x="3947236" y="815340"/>
                  </a:lnTo>
                  <a:lnTo>
                    <a:pt x="3993985" y="802640"/>
                  </a:lnTo>
                  <a:lnTo>
                    <a:pt x="4025735" y="786130"/>
                  </a:lnTo>
                  <a:lnTo>
                    <a:pt x="4034066" y="783590"/>
                  </a:lnTo>
                  <a:lnTo>
                    <a:pt x="4041597" y="784860"/>
                  </a:lnTo>
                  <a:lnTo>
                    <a:pt x="4046016" y="783590"/>
                  </a:lnTo>
                  <a:lnTo>
                    <a:pt x="4059301" y="779780"/>
                  </a:lnTo>
                  <a:lnTo>
                    <a:pt x="4079735" y="774700"/>
                  </a:lnTo>
                  <a:lnTo>
                    <a:pt x="4100728" y="770890"/>
                  </a:lnTo>
                  <a:lnTo>
                    <a:pt x="4138650" y="768350"/>
                  </a:lnTo>
                  <a:lnTo>
                    <a:pt x="4156570" y="763270"/>
                  </a:lnTo>
                  <a:lnTo>
                    <a:pt x="4173702" y="756920"/>
                  </a:lnTo>
                  <a:lnTo>
                    <a:pt x="4189933" y="751840"/>
                  </a:lnTo>
                  <a:lnTo>
                    <a:pt x="4199521" y="748030"/>
                  </a:lnTo>
                  <a:lnTo>
                    <a:pt x="4209681" y="745490"/>
                  </a:lnTo>
                  <a:lnTo>
                    <a:pt x="4219829" y="741680"/>
                  </a:lnTo>
                  <a:lnTo>
                    <a:pt x="4229430" y="737870"/>
                  </a:lnTo>
                  <a:lnTo>
                    <a:pt x="4241216" y="735330"/>
                  </a:lnTo>
                  <a:lnTo>
                    <a:pt x="4265892" y="727710"/>
                  </a:lnTo>
                  <a:lnTo>
                    <a:pt x="4337761" y="712470"/>
                  </a:lnTo>
                  <a:lnTo>
                    <a:pt x="4365701" y="702310"/>
                  </a:lnTo>
                  <a:lnTo>
                    <a:pt x="4392879" y="689610"/>
                  </a:lnTo>
                  <a:lnTo>
                    <a:pt x="4403001" y="684530"/>
                  </a:lnTo>
                  <a:lnTo>
                    <a:pt x="4427017" y="676910"/>
                  </a:lnTo>
                  <a:lnTo>
                    <a:pt x="4437583" y="671830"/>
                  </a:lnTo>
                  <a:lnTo>
                    <a:pt x="4456874" y="665480"/>
                  </a:lnTo>
                  <a:lnTo>
                    <a:pt x="4473740" y="657860"/>
                  </a:lnTo>
                  <a:lnTo>
                    <a:pt x="4489793" y="648970"/>
                  </a:lnTo>
                  <a:lnTo>
                    <a:pt x="4506671" y="640080"/>
                  </a:lnTo>
                  <a:lnTo>
                    <a:pt x="4530420" y="624840"/>
                  </a:lnTo>
                  <a:lnTo>
                    <a:pt x="4575721" y="581660"/>
                  </a:lnTo>
                  <a:lnTo>
                    <a:pt x="4613986" y="537210"/>
                  </a:lnTo>
                  <a:lnTo>
                    <a:pt x="4621111" y="527050"/>
                  </a:lnTo>
                  <a:lnTo>
                    <a:pt x="4630140" y="515620"/>
                  </a:lnTo>
                  <a:lnTo>
                    <a:pt x="4650689" y="490220"/>
                  </a:lnTo>
                  <a:lnTo>
                    <a:pt x="4676470" y="459740"/>
                  </a:lnTo>
                  <a:lnTo>
                    <a:pt x="4705451" y="431800"/>
                  </a:lnTo>
                  <a:lnTo>
                    <a:pt x="4767275" y="375920"/>
                  </a:lnTo>
                  <a:lnTo>
                    <a:pt x="4778235" y="364490"/>
                  </a:lnTo>
                  <a:lnTo>
                    <a:pt x="4790084" y="353060"/>
                  </a:lnTo>
                  <a:lnTo>
                    <a:pt x="4802035" y="342900"/>
                  </a:lnTo>
                  <a:lnTo>
                    <a:pt x="4813376" y="332740"/>
                  </a:lnTo>
                  <a:lnTo>
                    <a:pt x="4842967" y="311150"/>
                  </a:lnTo>
                  <a:lnTo>
                    <a:pt x="4875669" y="294640"/>
                  </a:lnTo>
                  <a:lnTo>
                    <a:pt x="4911598" y="280670"/>
                  </a:lnTo>
                  <a:lnTo>
                    <a:pt x="4942268" y="270510"/>
                  </a:lnTo>
                  <a:lnTo>
                    <a:pt x="4942268" y="250190"/>
                  </a:lnTo>
                  <a:close/>
                </a:path>
              </a:pathLst>
            </a:custGeom>
            <a:solidFill>
              <a:srgbClr val="BCD0B8"/>
            </a:solidFill>
          </p:spPr>
          <p:txBody>
            <a:bodyPr wrap="square" lIns="0" tIns="0" rIns="0" bIns="0" rtlCol="0"/>
            <a:lstStyle/>
            <a:p>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9A567B-1F4D-FA42-DFA3-9E4A2648FAB9}"/>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6E23B175-DE73-5C90-B05E-01F740BA47BD}"/>
              </a:ext>
            </a:extLst>
          </p:cNvPr>
          <p:cNvPicPr/>
          <p:nvPr/>
        </p:nvPicPr>
        <p:blipFill>
          <a:blip r:embed="rId2" cstate="print"/>
          <a:stretch>
            <a:fillRect/>
          </a:stretch>
        </p:blipFill>
        <p:spPr>
          <a:xfrm>
            <a:off x="33337" y="0"/>
            <a:ext cx="18288000" cy="10287764"/>
          </a:xfrm>
          <a:prstGeom prst="rect">
            <a:avLst/>
          </a:prstGeom>
        </p:spPr>
      </p:pic>
      <p:pic>
        <p:nvPicPr>
          <p:cNvPr id="8" name="Picture 7" descr="A person and person sitting at a computer&#10;&#10;AI-generated content may be incorrect.">
            <a:extLst>
              <a:ext uri="{FF2B5EF4-FFF2-40B4-BE49-F238E27FC236}">
                <a16:creationId xmlns:a16="http://schemas.microsoft.com/office/drawing/2014/main" id="{6FC4D3A6-84AF-092B-3ABA-DB19BA4DA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273050"/>
            <a:ext cx="14630400" cy="9753600"/>
          </a:xfrm>
          <a:prstGeom prst="rect">
            <a:avLst/>
          </a:prstGeom>
        </p:spPr>
      </p:pic>
    </p:spTree>
    <p:extLst>
      <p:ext uri="{BB962C8B-B14F-4D97-AF65-F5344CB8AC3E}">
        <p14:creationId xmlns:p14="http://schemas.microsoft.com/office/powerpoint/2010/main" val="233964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0A93-DE5D-413F-BE4C-F779DE0CFA6D}"/>
              </a:ext>
            </a:extLst>
          </p:cNvPr>
          <p:cNvSpPr>
            <a:spLocks noGrp="1"/>
          </p:cNvSpPr>
          <p:nvPr>
            <p:ph type="title"/>
          </p:nvPr>
        </p:nvSpPr>
        <p:spPr>
          <a:xfrm>
            <a:off x="768350" y="958850"/>
            <a:ext cx="10439401" cy="923330"/>
          </a:xfrm>
        </p:spPr>
        <p:txBody>
          <a:bodyPr/>
          <a:lstStyle/>
          <a:p>
            <a:r>
              <a:rPr lang="en-US" sz="5400" b="1" dirty="0">
                <a:latin typeface="Cambria" panose="02040503050406030204" pitchFamily="18" charset="0"/>
                <a:ea typeface="Cambria" panose="02040503050406030204" pitchFamily="18" charset="0"/>
              </a:rPr>
              <a:t>System </a:t>
            </a:r>
            <a:r>
              <a:rPr lang="en-US" sz="6000" b="1" dirty="0">
                <a:latin typeface="Cambria" panose="02040503050406030204" pitchFamily="18" charset="0"/>
                <a:ea typeface="Cambria" panose="02040503050406030204" pitchFamily="18" charset="0"/>
              </a:rPr>
              <a:t>Architecture</a:t>
            </a:r>
            <a:endParaRPr lang="en-US" sz="5400" b="1" dirty="0">
              <a:latin typeface="Cambria" panose="02040503050406030204" pitchFamily="18" charset="0"/>
              <a:ea typeface="Cambria" panose="02040503050406030204" pitchFamily="18" charset="0"/>
            </a:endParaRPr>
          </a:p>
        </p:txBody>
      </p:sp>
      <p:sp>
        <p:nvSpPr>
          <p:cNvPr id="4" name="Rectangle 1">
            <a:extLst>
              <a:ext uri="{FF2B5EF4-FFF2-40B4-BE49-F238E27FC236}">
                <a16:creationId xmlns:a16="http://schemas.microsoft.com/office/drawing/2014/main" id="{A28CC70E-C649-4FC9-A88B-331BE20E6937}"/>
              </a:ext>
            </a:extLst>
          </p:cNvPr>
          <p:cNvSpPr>
            <a:spLocks noGrp="1" noChangeArrowheads="1"/>
          </p:cNvSpPr>
          <p:nvPr>
            <p:ph type="body" idx="1"/>
          </p:nvPr>
        </p:nvSpPr>
        <p:spPr bwMode="auto">
          <a:xfrm>
            <a:off x="768350" y="3133913"/>
            <a:ext cx="1263209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The ADS Gym website follows a simple static web architecture.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Users access the website through a web browser.</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The frontend is developed using HTML, CSS, JavaScript, and Tailwind CSS.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The website is hosted on GitHub Pages</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30284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9B7D-BCDA-46C4-9BFD-BB63FD370522}"/>
              </a:ext>
            </a:extLst>
          </p:cNvPr>
          <p:cNvSpPr>
            <a:spLocks noGrp="1"/>
          </p:cNvSpPr>
          <p:nvPr>
            <p:ph type="title"/>
          </p:nvPr>
        </p:nvSpPr>
        <p:spPr>
          <a:xfrm>
            <a:off x="1073151" y="978378"/>
            <a:ext cx="7543799" cy="3585597"/>
          </a:xfrm>
        </p:spPr>
        <p:txBody>
          <a:bodyPr/>
          <a:lstStyle/>
          <a:p>
            <a:r>
              <a:rPr lang="en-US" sz="6000" b="1" dirty="0">
                <a:latin typeface="Cambria" panose="02040503050406030204" pitchFamily="18" charset="0"/>
                <a:ea typeface="Cambria" panose="02040503050406030204" pitchFamily="18" charset="0"/>
              </a:rPr>
              <a:t>Security Features</a:t>
            </a:r>
            <a:br>
              <a:rPr lang="en-US" sz="17300" b="1" dirty="0">
                <a:latin typeface="Cambria" panose="02040503050406030204" pitchFamily="18" charset="0"/>
                <a:ea typeface="Cambria" panose="02040503050406030204" pitchFamily="18" charset="0"/>
              </a:rPr>
            </a:br>
            <a:endParaRPr lang="en-US" sz="17300" dirty="0">
              <a:latin typeface="Cambria" panose="02040503050406030204" pitchFamily="18" charset="0"/>
              <a:ea typeface="Cambria" panose="02040503050406030204" pitchFamily="18" charset="0"/>
            </a:endParaRPr>
          </a:p>
        </p:txBody>
      </p:sp>
      <p:sp>
        <p:nvSpPr>
          <p:cNvPr id="4" name="Rectangle 1">
            <a:extLst>
              <a:ext uri="{FF2B5EF4-FFF2-40B4-BE49-F238E27FC236}">
                <a16:creationId xmlns:a16="http://schemas.microsoft.com/office/drawing/2014/main" id="{4C9E1DC0-4EBA-4DC0-827A-6A9C9A2B13CF}"/>
              </a:ext>
            </a:extLst>
          </p:cNvPr>
          <p:cNvSpPr>
            <a:spLocks noGrp="1" noChangeArrowheads="1"/>
          </p:cNvSpPr>
          <p:nvPr>
            <p:ph type="body" idx="1"/>
          </p:nvPr>
        </p:nvSpPr>
        <p:spPr bwMode="auto">
          <a:xfrm>
            <a:off x="1073151" y="2846228"/>
            <a:ext cx="1398458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Basic security measures are applied to the website.</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Secure contact form structure is used.</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Input validation is implemented to prevent incorrect user data.</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sz="3200" dirty="0">
                <a:latin typeface="Cambria" panose="02040503050406030204" pitchFamily="18" charset="0"/>
                <a:ea typeface="Cambria" panose="02040503050406030204" pitchFamily="18" charset="0"/>
                <a:cs typeface="Cascadia Mono SemiBold" panose="020B0609020000020004" pitchFamily="49" charset="0"/>
              </a:rPr>
              <a:t>Future improvement may include authentication and encrypted payment systems.</a:t>
            </a: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p:txBody>
      </p:sp>
    </p:spTree>
    <p:extLst>
      <p:ext uri="{BB962C8B-B14F-4D97-AF65-F5344CB8AC3E}">
        <p14:creationId xmlns:p14="http://schemas.microsoft.com/office/powerpoint/2010/main" val="73223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20750" y="835177"/>
            <a:ext cx="10820400" cy="935513"/>
          </a:xfrm>
          <a:prstGeom prst="rect">
            <a:avLst/>
          </a:prstGeom>
        </p:spPr>
        <p:txBody>
          <a:bodyPr vert="horz" wrap="square" lIns="0" tIns="12065" rIns="0" bIns="0" rtlCol="0">
            <a:spAutoFit/>
          </a:bodyPr>
          <a:lstStyle/>
          <a:p>
            <a:pPr marL="12700">
              <a:lnSpc>
                <a:spcPct val="100000"/>
              </a:lnSpc>
              <a:spcBef>
                <a:spcPts val="95"/>
              </a:spcBef>
            </a:pPr>
            <a:r>
              <a:rPr lang="en-US" sz="6000" b="1" spc="270" dirty="0">
                <a:latin typeface="Cambria" panose="02040503050406030204" pitchFamily="18" charset="0"/>
                <a:ea typeface="Cambria" panose="02040503050406030204" pitchFamily="18" charset="0"/>
              </a:rPr>
              <a:t>Functional Requirement</a:t>
            </a:r>
            <a:endParaRPr sz="6000" b="1" dirty="0">
              <a:latin typeface="Cambria" panose="02040503050406030204" pitchFamily="18" charset="0"/>
              <a:ea typeface="Cambria" panose="02040503050406030204" pitchFamily="18" charset="0"/>
            </a:endParaRPr>
          </a:p>
        </p:txBody>
      </p:sp>
      <p:pic>
        <p:nvPicPr>
          <p:cNvPr id="4" name="object 3">
            <a:extLst>
              <a:ext uri="{FF2B5EF4-FFF2-40B4-BE49-F238E27FC236}">
                <a16:creationId xmlns:a16="http://schemas.microsoft.com/office/drawing/2014/main" id="{39706B3F-F65B-0E7C-2121-152588C92A58}"/>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9607550" y="2178050"/>
            <a:ext cx="9525000" cy="4953000"/>
          </a:xfrm>
          <a:prstGeom prst="rect">
            <a:avLst/>
          </a:prstGeom>
        </p:spPr>
      </p:pic>
      <p:sp>
        <p:nvSpPr>
          <p:cNvPr id="27" name="Rectangle 22">
            <a:extLst>
              <a:ext uri="{FF2B5EF4-FFF2-40B4-BE49-F238E27FC236}">
                <a16:creationId xmlns:a16="http://schemas.microsoft.com/office/drawing/2014/main" id="{F1B0B8AF-9D97-67E1-8ECF-ECDFB5F8AAAB}"/>
              </a:ext>
            </a:extLst>
          </p:cNvPr>
          <p:cNvSpPr>
            <a:spLocks noChangeArrowheads="1"/>
          </p:cNvSpPr>
          <p:nvPr/>
        </p:nvSpPr>
        <p:spPr bwMode="auto">
          <a:xfrm>
            <a:off x="920750" y="1730191"/>
            <a:ext cx="10165121" cy="584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Display gym services and trainer details</a:t>
            </a:r>
          </a:p>
          <a:p>
            <a:pPr marL="457200" marR="0" lvl="0" indent="-4572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Contact form with user input fields</a:t>
            </a:r>
          </a:p>
          <a:p>
            <a:pPr marL="457200" marR="0" lvl="0" indent="-4572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Responsive navigation bar across all pages</a:t>
            </a:r>
          </a:p>
          <a:p>
            <a:pPr marL="457200" marR="0" lvl="0" indent="-4572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Image galleries for gym and classes</a:t>
            </a:r>
          </a:p>
          <a:p>
            <a:pPr marL="457200" marR="0" lvl="0" indent="-457200" algn="l" defTabSz="914400" rtl="0" eaLnBrk="0" fontAlgn="base" latinLnBrk="0" hangingPunct="0">
              <a:lnSpc>
                <a:spcPct val="200000"/>
              </a:lnSpc>
              <a:spcBef>
                <a:spcPct val="0"/>
              </a:spcBef>
              <a:spcAft>
                <a:spcPct val="0"/>
              </a:spcAft>
              <a:buClrTx/>
              <a:buSzTx/>
              <a:buFont typeface="Wingdings" panose="05000000000000000000" pitchFamily="2" charset="2"/>
              <a:buChar char="q"/>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Separate sections for membership info, reviews, and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BEC6F-0113-D6D9-452D-072BF3C34D0E}"/>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72A6B8DD-CE44-4B1C-9F45-616ED175BCE2}"/>
              </a:ext>
            </a:extLst>
          </p:cNvPr>
          <p:cNvSpPr txBox="1">
            <a:spLocks noGrp="1"/>
          </p:cNvSpPr>
          <p:nvPr>
            <p:ph type="title"/>
          </p:nvPr>
        </p:nvSpPr>
        <p:spPr>
          <a:xfrm>
            <a:off x="920750" y="835177"/>
            <a:ext cx="11887200" cy="935513"/>
          </a:xfrm>
          <a:prstGeom prst="rect">
            <a:avLst/>
          </a:prstGeom>
        </p:spPr>
        <p:txBody>
          <a:bodyPr vert="horz" wrap="square" lIns="0" tIns="12065" rIns="0" bIns="0" rtlCol="0">
            <a:spAutoFit/>
          </a:bodyPr>
          <a:lstStyle/>
          <a:p>
            <a:pPr marL="12700">
              <a:lnSpc>
                <a:spcPct val="100000"/>
              </a:lnSpc>
              <a:spcBef>
                <a:spcPts val="95"/>
              </a:spcBef>
            </a:pPr>
            <a:r>
              <a:rPr lang="en-US" sz="6000" b="1" spc="270" dirty="0">
                <a:latin typeface="Cambria" panose="02040503050406030204" pitchFamily="18" charset="0"/>
                <a:ea typeface="Cambria" panose="02040503050406030204" pitchFamily="18" charset="0"/>
              </a:rPr>
              <a:t>Non-Functional Requirement</a:t>
            </a:r>
            <a:endParaRPr sz="6000" b="1" dirty="0">
              <a:latin typeface="Cambria" panose="02040503050406030204" pitchFamily="18" charset="0"/>
              <a:ea typeface="Cambria" panose="02040503050406030204" pitchFamily="18" charset="0"/>
            </a:endParaRPr>
          </a:p>
        </p:txBody>
      </p:sp>
      <p:pic>
        <p:nvPicPr>
          <p:cNvPr id="4" name="object 3">
            <a:extLst>
              <a:ext uri="{FF2B5EF4-FFF2-40B4-BE49-F238E27FC236}">
                <a16:creationId xmlns:a16="http://schemas.microsoft.com/office/drawing/2014/main" id="{1F564190-F1FA-37F3-38BE-92CB2D43289D}"/>
              </a:ext>
            </a:extLst>
          </p:cNvPr>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9607550" y="2254250"/>
            <a:ext cx="9525000" cy="4953000"/>
          </a:xfrm>
          <a:prstGeom prst="rect">
            <a:avLst/>
          </a:prstGeom>
        </p:spPr>
      </p:pic>
      <p:sp>
        <p:nvSpPr>
          <p:cNvPr id="10" name="Rectangle 5">
            <a:extLst>
              <a:ext uri="{FF2B5EF4-FFF2-40B4-BE49-F238E27FC236}">
                <a16:creationId xmlns:a16="http://schemas.microsoft.com/office/drawing/2014/main" id="{54AA5F67-72D9-C726-AF76-769E5FAD3DB3}"/>
              </a:ext>
            </a:extLst>
          </p:cNvPr>
          <p:cNvSpPr>
            <a:spLocks noChangeArrowheads="1"/>
          </p:cNvSpPr>
          <p:nvPr/>
        </p:nvSpPr>
        <p:spPr bwMode="auto">
          <a:xfrm>
            <a:off x="920750" y="2440222"/>
            <a:ext cx="10515600" cy="443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Performance</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Fast loading under 3 seconds</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Responsiveness</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Works on all screen sizes</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Usability</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Clean layout, user-friendly</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Maintainability</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Modular code structure</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Availability</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24/7 uptime via GitHub Pages</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Scalability</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 Easy to convert into a full-stack system</a:t>
            </a:r>
          </a:p>
        </p:txBody>
      </p:sp>
    </p:spTree>
    <p:extLst>
      <p:ext uri="{BB962C8B-B14F-4D97-AF65-F5344CB8AC3E}">
        <p14:creationId xmlns:p14="http://schemas.microsoft.com/office/powerpoint/2010/main" val="33744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01DCED-9317-A545-8092-45AF4C612CE1}"/>
            </a:ext>
          </a:extLst>
        </p:cNvPr>
        <p:cNvGrpSpPr/>
        <p:nvPr/>
      </p:nvGrpSpPr>
      <p:grpSpPr>
        <a:xfrm>
          <a:off x="0" y="0"/>
          <a:ext cx="0" cy="0"/>
          <a:chOff x="0" y="0"/>
          <a:chExt cx="0" cy="0"/>
        </a:xfrm>
      </p:grpSpPr>
      <p:pic>
        <p:nvPicPr>
          <p:cNvPr id="2" name="object 2" descr="make the line olor blak&#10;">
            <a:extLst>
              <a:ext uri="{FF2B5EF4-FFF2-40B4-BE49-F238E27FC236}">
                <a16:creationId xmlns:a16="http://schemas.microsoft.com/office/drawing/2014/main" id="{3F16B893-710D-7C65-68DB-9C1AEF8F8015}"/>
              </a:ext>
            </a:extLst>
          </p:cNvPr>
          <p:cNvPicPr/>
          <p:nvPr/>
        </p:nvPicPr>
        <p:blipFill>
          <a:blip r:embed="rId2" cstate="print"/>
          <a:stretch>
            <a:fillRect/>
          </a:stretch>
        </p:blipFill>
        <p:spPr>
          <a:xfrm>
            <a:off x="-1671" y="43686"/>
            <a:ext cx="18288000" cy="10287764"/>
          </a:xfrm>
          <a:prstGeom prst="rect">
            <a:avLst/>
          </a:prstGeom>
        </p:spPr>
      </p:pic>
      <p:sp>
        <p:nvSpPr>
          <p:cNvPr id="4" name="object 4">
            <a:extLst>
              <a:ext uri="{FF2B5EF4-FFF2-40B4-BE49-F238E27FC236}">
                <a16:creationId xmlns:a16="http://schemas.microsoft.com/office/drawing/2014/main" id="{8DE25A9B-16BE-FF27-6CA2-6AE11BD6A62B}"/>
              </a:ext>
            </a:extLst>
          </p:cNvPr>
          <p:cNvSpPr txBox="1">
            <a:spLocks noGrp="1"/>
          </p:cNvSpPr>
          <p:nvPr>
            <p:ph type="title"/>
          </p:nvPr>
        </p:nvSpPr>
        <p:spPr>
          <a:xfrm>
            <a:off x="1149349" y="564801"/>
            <a:ext cx="15163801" cy="938719"/>
          </a:xfrm>
          <a:prstGeom prst="rect">
            <a:avLst/>
          </a:prstGeom>
        </p:spPr>
        <p:txBody>
          <a:bodyPr vert="horz" wrap="square" lIns="0" tIns="15240" rIns="0" bIns="0" rtlCol="0">
            <a:spAutoFit/>
          </a:bodyPr>
          <a:lstStyle/>
          <a:p>
            <a:pPr rtl="0"/>
            <a:r>
              <a:rPr lang="en-US" sz="6000" b="1" dirty="0">
                <a:latin typeface="Cambria" panose="02040503050406030204" pitchFamily="18" charset="0"/>
                <a:ea typeface="Cambria" panose="02040503050406030204" pitchFamily="18" charset="0"/>
              </a:rPr>
              <a:t>Software Process Model Used: Agile Model</a:t>
            </a:r>
          </a:p>
        </p:txBody>
      </p:sp>
      <p:sp>
        <p:nvSpPr>
          <p:cNvPr id="3" name="TextBox 2">
            <a:extLst>
              <a:ext uri="{FF2B5EF4-FFF2-40B4-BE49-F238E27FC236}">
                <a16:creationId xmlns:a16="http://schemas.microsoft.com/office/drawing/2014/main" id="{0F6DBDC5-ADCA-448E-FF40-87944CCA14D5}"/>
              </a:ext>
            </a:extLst>
          </p:cNvPr>
          <p:cNvSpPr txBox="1"/>
          <p:nvPr/>
        </p:nvSpPr>
        <p:spPr>
          <a:xfrm>
            <a:off x="1225550" y="2162463"/>
            <a:ext cx="8458200" cy="8094524"/>
          </a:xfrm>
          <a:prstGeom prst="rect">
            <a:avLst/>
          </a:prstGeom>
          <a:noFill/>
        </p:spPr>
        <p:txBody>
          <a:bodyPr wrap="square" rtlCol="0">
            <a:spAutoFit/>
          </a:bodyPr>
          <a:lstStyle/>
          <a:p>
            <a:pPr algn="just"/>
            <a:r>
              <a:rPr lang="en-US" sz="2600" dirty="0">
                <a:latin typeface="Cambria" panose="02040503050406030204" pitchFamily="18" charset="0"/>
                <a:ea typeface="Cambria" panose="02040503050406030204" pitchFamily="18" charset="0"/>
                <a:cs typeface="Cascadia Mono SemiBold" panose="020B0609020000020004" pitchFamily="49" charset="0"/>
              </a:rPr>
              <a:t>They used the </a:t>
            </a:r>
            <a:r>
              <a:rPr lang="en-US" sz="2600" b="1" dirty="0">
                <a:latin typeface="Cambria" panose="02040503050406030204" pitchFamily="18" charset="0"/>
                <a:ea typeface="Cambria" panose="02040503050406030204" pitchFamily="18" charset="0"/>
                <a:cs typeface="Cascadia Mono SemiBold" panose="020B0609020000020004" pitchFamily="49" charset="0"/>
              </a:rPr>
              <a:t>Agile Model</a:t>
            </a:r>
            <a:r>
              <a:rPr lang="en-US" sz="2600" dirty="0">
                <a:latin typeface="Cambria" panose="02040503050406030204" pitchFamily="18" charset="0"/>
                <a:ea typeface="Cambria" panose="02040503050406030204" pitchFamily="18" charset="0"/>
                <a:cs typeface="Cascadia Mono SemiBold" panose="020B0609020000020004" pitchFamily="49" charset="0"/>
              </a:rPr>
              <a:t> to build the ADS Gym Management System because it allows flexibility, fast updates, and regular user feedback ,perfect for a dynamic project like this.</a:t>
            </a:r>
          </a:p>
          <a:p>
            <a:br>
              <a:rPr lang="en-US" sz="2600" dirty="0">
                <a:latin typeface="Cambria" panose="02040503050406030204" pitchFamily="18" charset="0"/>
                <a:ea typeface="Cambria" panose="02040503050406030204" pitchFamily="18" charset="0"/>
                <a:cs typeface="Cascadia Mono SemiBold" panose="020B0609020000020004" pitchFamily="49" charset="0"/>
              </a:rPr>
            </a:br>
            <a:endParaRPr lang="en-US" sz="2600" dirty="0">
              <a:latin typeface="Cambria" panose="02040503050406030204" pitchFamily="18" charset="0"/>
              <a:ea typeface="Cambria" panose="02040503050406030204" pitchFamily="18" charset="0"/>
              <a:cs typeface="Cascadia Mono SemiBold" panose="020B0609020000020004" pitchFamily="49" charset="0"/>
            </a:endParaRPr>
          </a:p>
          <a:p>
            <a:r>
              <a:rPr lang="en-US" sz="2600" b="1" dirty="0">
                <a:latin typeface="Cambria" panose="02040503050406030204" pitchFamily="18" charset="0"/>
                <a:ea typeface="Cambria" panose="02040503050406030204" pitchFamily="18" charset="0"/>
                <a:cs typeface="Cascadia Mono SemiBold" panose="020B0609020000020004" pitchFamily="49" charset="0"/>
              </a:rPr>
              <a:t>Why Agile?</a:t>
            </a:r>
            <a:endParaRPr lang="en-US" sz="2600" dirty="0">
              <a:latin typeface="Cambria" panose="02040503050406030204" pitchFamily="18" charset="0"/>
              <a:ea typeface="Cambria" panose="02040503050406030204" pitchFamily="18" charset="0"/>
              <a:cs typeface="Cascadia Mono SemiBold" panose="020B0609020000020004" pitchFamily="49" charset="0"/>
            </a:endParaRPr>
          </a:p>
          <a:p>
            <a:r>
              <a:rPr lang="en-US" sz="2600" b="1" dirty="0">
                <a:latin typeface="Cambria" panose="02040503050406030204" pitchFamily="18" charset="0"/>
                <a:ea typeface="Cambria" panose="02040503050406030204" pitchFamily="18" charset="0"/>
                <a:cs typeface="Cascadia Mono SemiBold" panose="020B0609020000020004" pitchFamily="49" charset="0"/>
              </a:rPr>
              <a:t>Iterative Development:</a:t>
            </a:r>
            <a:r>
              <a:rPr lang="en-US" sz="2600" dirty="0">
                <a:latin typeface="Cambria" panose="02040503050406030204" pitchFamily="18" charset="0"/>
                <a:ea typeface="Cambria" panose="02040503050406030204" pitchFamily="18" charset="0"/>
                <a:cs typeface="Cascadia Mono SemiBold" panose="020B0609020000020004" pitchFamily="49" charset="0"/>
              </a:rPr>
              <a:t> Work done in small steps (sprints).</a:t>
            </a:r>
          </a:p>
          <a:p>
            <a:endParaRPr lang="en-US" sz="2600" dirty="0">
              <a:latin typeface="Cambria" panose="02040503050406030204" pitchFamily="18" charset="0"/>
              <a:ea typeface="Cambria" panose="02040503050406030204" pitchFamily="18" charset="0"/>
              <a:cs typeface="Cascadia Mono SemiBold" panose="020B0609020000020004" pitchFamily="49" charset="0"/>
            </a:endParaRPr>
          </a:p>
          <a:p>
            <a:pPr marL="342900" indent="-342900">
              <a:lnSpc>
                <a:spcPct val="150000"/>
              </a:lnSpc>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Continuous Feedback:</a:t>
            </a:r>
            <a:r>
              <a:rPr lang="en-US" sz="2600" dirty="0">
                <a:latin typeface="Cambria" panose="02040503050406030204" pitchFamily="18" charset="0"/>
                <a:ea typeface="Cambria" panose="02040503050406030204" pitchFamily="18" charset="0"/>
                <a:cs typeface="Cascadia Mono SemiBold" panose="020B0609020000020004" pitchFamily="49" charset="0"/>
              </a:rPr>
              <a:t> Users give input after each step.</a:t>
            </a:r>
          </a:p>
          <a:p>
            <a:pPr marL="342900" indent="-342900">
              <a:lnSpc>
                <a:spcPct val="150000"/>
              </a:lnSpc>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Fast Changes:</a:t>
            </a:r>
            <a:r>
              <a:rPr lang="en-US" sz="2600" dirty="0">
                <a:latin typeface="Cambria" panose="02040503050406030204" pitchFamily="18" charset="0"/>
                <a:ea typeface="Cambria" panose="02040503050406030204" pitchFamily="18" charset="0"/>
                <a:cs typeface="Cascadia Mono SemiBold" panose="020B0609020000020004" pitchFamily="49" charset="0"/>
              </a:rPr>
              <a:t> Easy to adjust as needs change.</a:t>
            </a:r>
          </a:p>
          <a:p>
            <a:pPr marL="342900" indent="-342900">
              <a:lnSpc>
                <a:spcPct val="150000"/>
              </a:lnSpc>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Team Collaboration:</a:t>
            </a:r>
            <a:r>
              <a:rPr lang="en-US" sz="2600" dirty="0">
                <a:latin typeface="Cambria" panose="02040503050406030204" pitchFamily="18" charset="0"/>
                <a:ea typeface="Cambria" panose="02040503050406030204" pitchFamily="18" charset="0"/>
                <a:cs typeface="Cascadia Mono SemiBold" panose="020B0609020000020004" pitchFamily="49" charset="0"/>
              </a:rPr>
              <a:t> Everyone (developers, testers, clients) works together.</a:t>
            </a:r>
          </a:p>
          <a:p>
            <a:pPr marL="342900" indent="-342900">
              <a:lnSpc>
                <a:spcPct val="150000"/>
              </a:lnSpc>
              <a:buFont typeface="Wingdings" panose="05000000000000000000" pitchFamily="2" charset="2"/>
              <a:buChar char="ü"/>
            </a:pPr>
            <a:r>
              <a:rPr lang="en-US" sz="2600" b="1" dirty="0">
                <a:latin typeface="Cambria" panose="02040503050406030204" pitchFamily="18" charset="0"/>
                <a:ea typeface="Cambria" panose="02040503050406030204" pitchFamily="18" charset="0"/>
                <a:cs typeface="Cascadia Mono SemiBold" panose="020B0609020000020004" pitchFamily="49" charset="0"/>
              </a:rPr>
              <a:t>Step-by-Step Delivery:</a:t>
            </a:r>
            <a:r>
              <a:rPr lang="en-US" sz="2600" dirty="0">
                <a:latin typeface="Cambria" panose="02040503050406030204" pitchFamily="18" charset="0"/>
                <a:ea typeface="Cambria" panose="02040503050406030204" pitchFamily="18" charset="0"/>
                <a:cs typeface="Cascadia Mono SemiBold" panose="020B0609020000020004" pitchFamily="49" charset="0"/>
              </a:rPr>
              <a:t> New features added gradually and tested early.</a:t>
            </a:r>
          </a:p>
          <a:p>
            <a:endParaRPr lang="en-US" sz="2600" dirty="0">
              <a:latin typeface="Cambria" panose="02040503050406030204" pitchFamily="18" charset="0"/>
              <a:ea typeface="Cambria" panose="02040503050406030204" pitchFamily="18" charset="0"/>
            </a:endParaRPr>
          </a:p>
        </p:txBody>
      </p:sp>
      <p:pic>
        <p:nvPicPr>
          <p:cNvPr id="9" name="Picture 8" descr="A diagram of a software development&#10;&#10;AI-generated content may be incorrect.">
            <a:extLst>
              <a:ext uri="{FF2B5EF4-FFF2-40B4-BE49-F238E27FC236}">
                <a16:creationId xmlns:a16="http://schemas.microsoft.com/office/drawing/2014/main" id="{1438AD57-1E7F-BF1F-9134-ECF9B1BD0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3523" y="2537924"/>
            <a:ext cx="7327900" cy="5499100"/>
          </a:xfrm>
          <a:prstGeom prst="rect">
            <a:avLst/>
          </a:prstGeom>
        </p:spPr>
      </p:pic>
      <p:cxnSp>
        <p:nvCxnSpPr>
          <p:cNvPr id="12" name="Straight Arrow Connector 11">
            <a:extLst>
              <a:ext uri="{FF2B5EF4-FFF2-40B4-BE49-F238E27FC236}">
                <a16:creationId xmlns:a16="http://schemas.microsoft.com/office/drawing/2014/main" id="{172473DD-600F-C666-1F4B-42A7F820150C}"/>
              </a:ext>
            </a:extLst>
          </p:cNvPr>
          <p:cNvCxnSpPr>
            <a:cxnSpLocks/>
          </p:cNvCxnSpPr>
          <p:nvPr/>
        </p:nvCxnSpPr>
        <p:spPr>
          <a:xfrm>
            <a:off x="15246350" y="3244850"/>
            <a:ext cx="12192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0BF3BE2-7047-3F71-0F01-82B54D619699}"/>
              </a:ext>
            </a:extLst>
          </p:cNvPr>
          <p:cNvCxnSpPr/>
          <p:nvPr/>
        </p:nvCxnSpPr>
        <p:spPr>
          <a:xfrm flipV="1">
            <a:off x="11626850" y="3273323"/>
            <a:ext cx="685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C2EB8B-9C49-5AC4-7F92-70FEE294C0AA}"/>
              </a:ext>
            </a:extLst>
          </p:cNvPr>
          <p:cNvCxnSpPr>
            <a:cxnSpLocks/>
          </p:cNvCxnSpPr>
          <p:nvPr/>
        </p:nvCxnSpPr>
        <p:spPr>
          <a:xfrm flipH="1" flipV="1">
            <a:off x="11596329" y="4850527"/>
            <a:ext cx="30521" cy="534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5BB26-AEBD-61B6-FC43-2CAB24E8BABF}"/>
              </a:ext>
            </a:extLst>
          </p:cNvPr>
          <p:cNvCxnSpPr>
            <a:cxnSpLocks/>
          </p:cNvCxnSpPr>
          <p:nvPr/>
        </p:nvCxnSpPr>
        <p:spPr>
          <a:xfrm flipH="1" flipV="1">
            <a:off x="11131550" y="6302933"/>
            <a:ext cx="1548419" cy="79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19FEE9-7CB1-5C72-C558-B3CDC3810F27}"/>
              </a:ext>
            </a:extLst>
          </p:cNvPr>
          <p:cNvCxnSpPr>
            <a:cxnSpLocks/>
          </p:cNvCxnSpPr>
          <p:nvPr/>
        </p:nvCxnSpPr>
        <p:spPr>
          <a:xfrm flipH="1">
            <a:off x="15551150" y="6445251"/>
            <a:ext cx="914400" cy="90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8298DF4-F971-1765-8819-2D183D5825A3}"/>
              </a:ext>
            </a:extLst>
          </p:cNvPr>
          <p:cNvCxnSpPr>
            <a:cxnSpLocks/>
          </p:cNvCxnSpPr>
          <p:nvPr/>
        </p:nvCxnSpPr>
        <p:spPr>
          <a:xfrm>
            <a:off x="16481732" y="4850527"/>
            <a:ext cx="0" cy="436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12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05D2-06A5-FB7F-D83A-6E2EAC4D2C5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46857E3B-7FE3-BD9B-FD9E-412B1F7FB83B}"/>
              </a:ext>
            </a:extLst>
          </p:cNvPr>
          <p:cNvSpPr txBox="1">
            <a:spLocks noGrp="1"/>
          </p:cNvSpPr>
          <p:nvPr>
            <p:ph type="title"/>
          </p:nvPr>
        </p:nvSpPr>
        <p:spPr>
          <a:xfrm>
            <a:off x="844550" y="577850"/>
            <a:ext cx="11963400" cy="938719"/>
          </a:xfrm>
          <a:prstGeom prst="rect">
            <a:avLst/>
          </a:prstGeom>
        </p:spPr>
        <p:txBody>
          <a:bodyPr vert="horz" wrap="square" lIns="0" tIns="15240" rIns="0" bIns="0" rtlCol="0">
            <a:spAutoFit/>
          </a:bodyPr>
          <a:lstStyle/>
          <a:p>
            <a:pPr marL="12700">
              <a:lnSpc>
                <a:spcPct val="100000"/>
              </a:lnSpc>
              <a:spcBef>
                <a:spcPts val="120"/>
              </a:spcBef>
            </a:pPr>
            <a:r>
              <a:rPr lang="en-US" sz="6000" b="1" spc="220" dirty="0">
                <a:latin typeface="Cambria" panose="02040503050406030204" pitchFamily="18" charset="0"/>
                <a:ea typeface="Cambria" panose="02040503050406030204" pitchFamily="18" charset="0"/>
              </a:rPr>
              <a:t>Desing and Technology Used</a:t>
            </a:r>
            <a:endParaRPr sz="6000" b="1" dirty="0">
              <a:latin typeface="Cambria" panose="02040503050406030204" pitchFamily="18" charset="0"/>
              <a:ea typeface="Cambria" panose="02040503050406030204" pitchFamily="18" charset="0"/>
            </a:endParaRPr>
          </a:p>
        </p:txBody>
      </p:sp>
      <p:sp>
        <p:nvSpPr>
          <p:cNvPr id="9" name="object 9">
            <a:extLst>
              <a:ext uri="{FF2B5EF4-FFF2-40B4-BE49-F238E27FC236}">
                <a16:creationId xmlns:a16="http://schemas.microsoft.com/office/drawing/2014/main" id="{F4423E01-05DC-E516-3203-0B924F3FC869}"/>
              </a:ext>
            </a:extLst>
          </p:cNvPr>
          <p:cNvSpPr txBox="1"/>
          <p:nvPr/>
        </p:nvSpPr>
        <p:spPr>
          <a:xfrm>
            <a:off x="880397" y="2482850"/>
            <a:ext cx="8763000" cy="5874685"/>
          </a:xfrm>
          <a:prstGeom prst="rect">
            <a:avLst/>
          </a:prstGeom>
        </p:spPr>
        <p:txBody>
          <a:bodyPr vert="horz" wrap="square" lIns="0" tIns="13970" rIns="0" bIns="0" rtlCol="0">
            <a:spAutoFit/>
          </a:bodyPr>
          <a:lstStyle/>
          <a:p>
            <a:pPr marL="457200" marR="0" lvl="0" indent="-45720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Design Approach :</a:t>
            </a: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Focus on User Interface (UI) and User Experience (UX) for ease of use.</a:t>
            </a:r>
          </a:p>
          <a:p>
            <a:pPr marL="457200" marR="0" lvl="0" indent="-45720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lang="en-US" altLang="en-US" sz="3200" b="1" dirty="0">
                <a:latin typeface="Cambria" panose="02040503050406030204" pitchFamily="18" charset="0"/>
                <a:ea typeface="Cambria" panose="02040503050406030204" pitchFamily="18" charset="0"/>
                <a:cs typeface="Cascadia Mono SemiBold" panose="020B0609020000020004" pitchFamily="49" charset="0"/>
              </a:rPr>
              <a:t>UI/UX: Figma</a:t>
            </a: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457200" marR="0" lvl="0" indent="-45720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Technologies Used :</a:t>
            </a:r>
            <a:endPar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endParaRPr>
          </a:p>
          <a:p>
            <a:pPr marL="514350" marR="0" lvl="0" indent="-51435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Frontend Technologies:  HTML, CSS, JavaScript ,Tailwind(CSS Framework)</a:t>
            </a:r>
            <a:r>
              <a:rPr kumimoji="0" lang="en-US" altLang="en-US" sz="3200" b="0" i="0" u="none" strike="noStrike" cap="none" normalizeH="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 </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for responsive design</a:t>
            </a:r>
          </a:p>
          <a:p>
            <a:pPr marL="457200" marR="0" lvl="0" indent="-457200" algn="l" defTabSz="914400" rtl="0" eaLnBrk="0" fontAlgn="base" latinLnBrk="0" hangingPunct="0">
              <a:lnSpc>
                <a:spcPct val="100000"/>
              </a:lnSpc>
              <a:spcBef>
                <a:spcPct val="0"/>
              </a:spcBef>
              <a:spcAft>
                <a:spcPts val="1200"/>
              </a:spcAft>
              <a:buClrTx/>
              <a:buSzTx/>
              <a:buFont typeface="Wingdings" panose="05000000000000000000" pitchFamily="2" charset="2"/>
              <a:buChar char="v"/>
              <a:tabLst/>
            </a:pPr>
            <a:r>
              <a:rPr kumimoji="0" lang="en-US" altLang="en-US" sz="3200" b="1"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Hosting:  </a:t>
            </a:r>
            <a:r>
              <a:rPr kumimoji="0" lang="en-US" altLang="en-US" sz="32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Cascadia Mono SemiBold" panose="020B0609020000020004" pitchFamily="49" charset="0"/>
              </a:rPr>
              <a:t>Netlify for hosted site display.</a:t>
            </a:r>
            <a:endParaRPr lang="en-US" sz="3200" spc="-180" dirty="0">
              <a:solidFill>
                <a:srgbClr val="2B563B"/>
              </a:solidFill>
              <a:latin typeface="Cambria" panose="02040503050406030204" pitchFamily="18" charset="0"/>
              <a:ea typeface="Cambria" panose="02040503050406030204" pitchFamily="18" charset="0"/>
              <a:cs typeface="Cascadia Mono SemiBold" panose="020B0609020000020004" pitchFamily="49" charset="0"/>
            </a:endParaRPr>
          </a:p>
          <a:p>
            <a:pPr marL="12700" marR="5080">
              <a:lnSpc>
                <a:spcPct val="99500"/>
              </a:lnSpc>
              <a:spcBef>
                <a:spcPts val="110"/>
              </a:spcBef>
            </a:pPr>
            <a:endParaRPr sz="3200" dirty="0">
              <a:latin typeface="Cambria" panose="02040503050406030204" pitchFamily="18" charset="0"/>
              <a:ea typeface="Cambria" panose="02040503050406030204" pitchFamily="18" charset="0"/>
              <a:cs typeface="Verdana"/>
            </a:endParaRPr>
          </a:p>
        </p:txBody>
      </p:sp>
      <p:pic>
        <p:nvPicPr>
          <p:cNvPr id="4" name="Picture 3">
            <a:extLst>
              <a:ext uri="{FF2B5EF4-FFF2-40B4-BE49-F238E27FC236}">
                <a16:creationId xmlns:a16="http://schemas.microsoft.com/office/drawing/2014/main" id="{C998BCF6-A3FB-EF36-986C-B6AE68831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977" y="2482850"/>
            <a:ext cx="5718173" cy="5334000"/>
          </a:xfrm>
          <a:prstGeom prst="rect">
            <a:avLst/>
          </a:prstGeom>
          <a:ln>
            <a:noFill/>
          </a:ln>
          <a:effectLst>
            <a:softEdge rad="112500"/>
          </a:effectLst>
        </p:spPr>
      </p:pic>
    </p:spTree>
    <p:extLst>
      <p:ext uri="{BB962C8B-B14F-4D97-AF65-F5344CB8AC3E}">
        <p14:creationId xmlns:p14="http://schemas.microsoft.com/office/powerpoint/2010/main" val="336117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B56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TotalTime>
  <Words>828</Words>
  <Application>Microsoft Office PowerPoint</Application>
  <PresentationFormat>Custom</PresentationFormat>
  <Paragraphs>117</Paragraphs>
  <Slides>17</Slides>
  <Notes>2</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17</vt:i4>
      </vt:variant>
    </vt:vector>
  </HeadingPairs>
  <TitlesOfParts>
    <vt:vector size="32" baseType="lpstr">
      <vt:lpstr>Aptos</vt:lpstr>
      <vt:lpstr>Calibri</vt:lpstr>
      <vt:lpstr>Cambria</vt:lpstr>
      <vt:lpstr>Georgia</vt:lpstr>
      <vt:lpstr>Verdana</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ADS Gym Management System</vt:lpstr>
      <vt:lpstr>ADS GYM</vt:lpstr>
      <vt:lpstr>PowerPoint Presentation</vt:lpstr>
      <vt:lpstr>System Architecture</vt:lpstr>
      <vt:lpstr>Security Features </vt:lpstr>
      <vt:lpstr>Functional Requirement</vt:lpstr>
      <vt:lpstr>Non-Functional Requirement</vt:lpstr>
      <vt:lpstr>Software Process Model Used: Agile Model</vt:lpstr>
      <vt:lpstr>Desing and Technology Used</vt:lpstr>
      <vt:lpstr>Project Overview</vt:lpstr>
      <vt:lpstr>Testing Methods Used</vt:lpstr>
      <vt:lpstr>Challenges and Solutions</vt:lpstr>
      <vt:lpstr>PowerPoint Presentation</vt:lpstr>
      <vt:lpstr>Target Audience</vt:lpstr>
      <vt:lpstr>Future Enhancements</vt:lpstr>
      <vt:lpstr>Conclusion</vt:lpstr>
      <vt:lpstr>Thanks! Do you have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ADS Gym Management System</dc:title>
  <dc:creator>delowar</dc:creator>
  <cp:lastModifiedBy>Delowar Husain</cp:lastModifiedBy>
  <cp:revision>30</cp:revision>
  <dcterms:created xsi:type="dcterms:W3CDTF">2024-12-07T12:36:07Z</dcterms:created>
  <dcterms:modified xsi:type="dcterms:W3CDTF">2025-12-09T04:36:17Z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2024-12-07T00:00:00Z</vt:filetime>
  </property>
  <property fmtid="{D5CDD505-2E9C-101B-9397-08002B2CF9AE}" pid="3" name="Creator">
    <vt:lpwstr>Chromium</vt:lpwstr>
  </property>
  <property fmtid="{D5CDD505-2E9C-101B-9397-08002B2CF9AE}" pid="4" name="LastSaved">
    <vt:filetime>2024-12-07T00:00:00Z</vt:filetime>
  </property>
  <property fmtid="{D5CDD505-2E9C-101B-9397-08002B2CF9AE}" pid="5" name="MSIP_Label_defa4170-0d19-0005-0004-bc88714345d2_Enabled">
    <vt:lpwstr>true</vt:lpwstr>
  </property>
  <property fmtid="{D5CDD505-2E9C-101B-9397-08002B2CF9AE}" pid="6" name="MSIP_Label_defa4170-0d19-0005-0004-bc88714345d2_SetDate">
    <vt:lpwstr>2025-08-01T14:16:43Z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3abe1868-76d1-40ab-8c84-060151f01d35</vt:lpwstr>
  </property>
  <property fmtid="{D5CDD505-2E9C-101B-9397-08002B2CF9AE}" pid="10" name="MSIP_Label_defa4170-0d19-0005-0004-bc88714345d2_ActionId">
    <vt:lpwstr>6fbfcedc-b010-45cb-9915-bcc824c5b039</vt:lpwstr>
  </property>
  <property fmtid="{D5CDD505-2E9C-101B-9397-08002B2CF9AE}" pid="11" name="MSIP_Label_defa4170-0d19-0005-0004-bc88714345d2_ContentBits">
    <vt:lpwstr>0</vt:lpwstr>
  </property>
  <property fmtid="{D5CDD505-2E9C-101B-9397-08002B2CF9AE}" pid="12" name="MSIP_Label_defa4170-0d19-0005-0004-bc88714345d2_Tag">
    <vt:lpwstr>50, 3, 0, 1</vt:lpwstr>
  </property>
</Properties>
</file>